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095EF43F" w14:textId="77777777" w:rsidR="002602F5" w:rsidRPr="000834E4" w:rsidRDefault="002602F5" w:rsidP="002602F5">
      <w:pPr>
        <w:autoSpaceDE w:val="0"/>
        <w:autoSpaceDN w:val="0"/>
        <w:adjustRightInd w:val="0"/>
        <w:jc w:val="both"/>
        <w:rPr>
          <w:rFonts w:cs="Arial"/>
          <w:b/>
          <w:color w:val="000000"/>
          <w:sz w:val="28"/>
          <w:szCs w:val="20"/>
        </w:rPr>
      </w:pPr>
      <w:r w:rsidRPr="00D713E2">
        <w:rPr>
          <w:rFonts w:cs="Arial"/>
          <w:b/>
          <w:color w:val="000000"/>
          <w:sz w:val="28"/>
          <w:szCs w:val="20"/>
        </w:rPr>
        <w:t>Eignungsanforderungen</w:t>
      </w:r>
    </w:p>
    <w:p w14:paraId="32398510" w14:textId="77777777" w:rsidR="000834E4" w:rsidRDefault="000834E4" w:rsidP="002E1E0A">
      <w:pPr>
        <w:autoSpaceDE w:val="0"/>
        <w:autoSpaceDN w:val="0"/>
        <w:adjustRightInd w:val="0"/>
        <w:jc w:val="both"/>
        <w:rPr>
          <w:rFonts w:cs="Arial"/>
          <w:color w:val="000000"/>
          <w:szCs w:val="20"/>
        </w:rPr>
      </w:pPr>
    </w:p>
    <w:p w14:paraId="4C7BA520" w14:textId="2BF34100" w:rsidR="002E1E0A" w:rsidRDefault="002E1E0A" w:rsidP="002E1E0A">
      <w:pPr>
        <w:autoSpaceDE w:val="0"/>
        <w:autoSpaceDN w:val="0"/>
        <w:adjustRightInd w:val="0"/>
        <w:jc w:val="both"/>
        <w:rPr>
          <w:rFonts w:cs="Arial"/>
          <w:color w:val="000000"/>
          <w:szCs w:val="20"/>
        </w:rPr>
      </w:pPr>
      <w:r>
        <w:rPr>
          <w:rFonts w:cs="Arial"/>
          <w:color w:val="000000"/>
          <w:szCs w:val="20"/>
        </w:rPr>
        <w:t>Zum Nachweis der t</w:t>
      </w:r>
      <w:r w:rsidRPr="009F26F1">
        <w:rPr>
          <w:rFonts w:cs="Arial"/>
          <w:color w:val="000000"/>
          <w:szCs w:val="20"/>
        </w:rPr>
        <w:t>echnische</w:t>
      </w:r>
      <w:r>
        <w:rPr>
          <w:rFonts w:cs="Arial"/>
          <w:color w:val="000000"/>
          <w:szCs w:val="20"/>
        </w:rPr>
        <w:t>n</w:t>
      </w:r>
      <w:r w:rsidRPr="009F26F1">
        <w:rPr>
          <w:rFonts w:cs="Arial"/>
          <w:color w:val="000000"/>
          <w:szCs w:val="20"/>
        </w:rPr>
        <w:t xml:space="preserve"> und berufliche</w:t>
      </w:r>
      <w:r>
        <w:rPr>
          <w:rFonts w:cs="Arial"/>
          <w:color w:val="000000"/>
          <w:szCs w:val="20"/>
        </w:rPr>
        <w:t>n</w:t>
      </w:r>
      <w:r w:rsidRPr="009F26F1">
        <w:rPr>
          <w:rFonts w:cs="Arial"/>
          <w:color w:val="000000"/>
          <w:szCs w:val="20"/>
        </w:rPr>
        <w:t xml:space="preserve"> </w:t>
      </w:r>
      <w:r>
        <w:rPr>
          <w:rFonts w:cs="Arial"/>
          <w:color w:val="000000"/>
          <w:szCs w:val="20"/>
        </w:rPr>
        <w:t xml:space="preserve">sowie der </w:t>
      </w:r>
      <w:r w:rsidRPr="00C44F2F">
        <w:rPr>
          <w:rFonts w:cs="Arial"/>
          <w:color w:val="000000"/>
          <w:szCs w:val="20"/>
        </w:rPr>
        <w:t xml:space="preserve">wirtschaftlichen und finanziellen </w:t>
      </w:r>
      <w:r w:rsidRPr="009F26F1">
        <w:rPr>
          <w:rFonts w:cs="Arial"/>
          <w:color w:val="000000"/>
          <w:szCs w:val="20"/>
        </w:rPr>
        <w:t>Leistungsfähigkeit</w:t>
      </w:r>
      <w:r>
        <w:rPr>
          <w:rFonts w:cs="Arial"/>
          <w:color w:val="000000"/>
          <w:szCs w:val="20"/>
        </w:rPr>
        <w:t xml:space="preserve"> (Eignung) sind die</w:t>
      </w:r>
      <w:r w:rsidRPr="00DE15E6">
        <w:rPr>
          <w:rFonts w:cs="Arial"/>
          <w:color w:val="000000"/>
          <w:szCs w:val="20"/>
        </w:rPr>
        <w:t xml:space="preserve"> </w:t>
      </w:r>
      <w:r>
        <w:rPr>
          <w:rFonts w:cs="Arial"/>
          <w:color w:val="000000"/>
          <w:szCs w:val="20"/>
        </w:rPr>
        <w:t>unten genannten</w:t>
      </w:r>
      <w:r w:rsidRPr="00DE15E6">
        <w:rPr>
          <w:rFonts w:cs="Arial"/>
          <w:color w:val="000000"/>
          <w:szCs w:val="20"/>
        </w:rPr>
        <w:t xml:space="preserve"> </w:t>
      </w:r>
      <w:r w:rsidR="00C44F2F" w:rsidRPr="00C44F2F">
        <w:rPr>
          <w:rFonts w:cs="Arial"/>
          <w:color w:val="000000"/>
          <w:szCs w:val="20"/>
        </w:rPr>
        <w:t>Erklärungen abzugeben</w:t>
      </w:r>
      <w:r>
        <w:rPr>
          <w:rFonts w:cs="Arial"/>
          <w:color w:val="000000"/>
          <w:szCs w:val="20"/>
        </w:rPr>
        <w:t xml:space="preserve">. Der Nachweis erfolgt </w:t>
      </w:r>
      <w:r w:rsidR="00C44F2F">
        <w:rPr>
          <w:rFonts w:cs="Arial"/>
          <w:color w:val="000000"/>
          <w:szCs w:val="20"/>
        </w:rPr>
        <w:t xml:space="preserve">grundsätzlich </w:t>
      </w:r>
      <w:r>
        <w:rPr>
          <w:rFonts w:cs="Arial"/>
          <w:color w:val="000000"/>
          <w:szCs w:val="20"/>
        </w:rPr>
        <w:t xml:space="preserve">in Form einer Eigenerklärung. </w:t>
      </w:r>
      <w:r w:rsidR="00D713E2">
        <w:rPr>
          <w:rFonts w:cs="Arial"/>
          <w:color w:val="000000"/>
          <w:szCs w:val="20"/>
        </w:rPr>
        <w:t>Darüberhinausgehend</w:t>
      </w:r>
      <w:r>
        <w:rPr>
          <w:rFonts w:cs="Arial"/>
          <w:color w:val="000000"/>
          <w:szCs w:val="20"/>
        </w:rPr>
        <w:t xml:space="preserve"> einzureichende Nachweise werden gesondert aufgeführt.</w:t>
      </w:r>
    </w:p>
    <w:p w14:paraId="3E7AAD64" w14:textId="77777777" w:rsidR="002E1E0A" w:rsidRDefault="002E1E0A" w:rsidP="002E1E0A">
      <w:pPr>
        <w:autoSpaceDE w:val="0"/>
        <w:autoSpaceDN w:val="0"/>
        <w:adjustRightInd w:val="0"/>
        <w:jc w:val="both"/>
        <w:rPr>
          <w:rFonts w:cs="Arial"/>
          <w:color w:val="000000"/>
          <w:szCs w:val="20"/>
        </w:rPr>
      </w:pPr>
    </w:p>
    <w:p w14:paraId="35BF0918" w14:textId="4CA04A60" w:rsidR="002E1E0A" w:rsidRDefault="002E1E0A" w:rsidP="002E1E0A">
      <w:pPr>
        <w:autoSpaceDE w:val="0"/>
        <w:autoSpaceDN w:val="0"/>
        <w:adjustRightInd w:val="0"/>
        <w:jc w:val="both"/>
        <w:rPr>
          <w:rFonts w:cs="Arial"/>
          <w:color w:val="000000"/>
          <w:szCs w:val="20"/>
        </w:rPr>
      </w:pPr>
      <w:r w:rsidRPr="002E1E0A">
        <w:rPr>
          <w:rFonts w:cs="Arial"/>
          <w:color w:val="000000"/>
          <w:szCs w:val="20"/>
        </w:rPr>
        <w:t xml:space="preserve">Für den Fall der </w:t>
      </w:r>
      <w:r w:rsidRPr="002E1E0A">
        <w:rPr>
          <w:rFonts w:cs="Arial"/>
          <w:b/>
          <w:color w:val="000000"/>
          <w:szCs w:val="20"/>
        </w:rPr>
        <w:t>Eignungsleihe bzw. der Beteiligung als Bietergemeinschaft</w:t>
      </w:r>
      <w:r w:rsidRPr="002E1E0A">
        <w:rPr>
          <w:rFonts w:cs="Arial"/>
          <w:color w:val="000000"/>
          <w:szCs w:val="20"/>
        </w:rPr>
        <w:t xml:space="preserve"> </w:t>
      </w:r>
      <w:r w:rsidR="00F01520">
        <w:rPr>
          <w:rFonts w:cs="Arial"/>
          <w:color w:val="000000"/>
          <w:szCs w:val="20"/>
        </w:rPr>
        <w:t xml:space="preserve">(vgl. Bewerbungsbedingungen) </w:t>
      </w:r>
      <w:r w:rsidRPr="002E1E0A">
        <w:rPr>
          <w:rFonts w:cs="Arial"/>
          <w:color w:val="000000"/>
          <w:szCs w:val="20"/>
        </w:rPr>
        <w:t>hat der Bieter</w:t>
      </w:r>
      <w:r w:rsidR="006A54D8">
        <w:rPr>
          <w:rFonts w:cs="Arial"/>
          <w:color w:val="000000"/>
          <w:szCs w:val="20"/>
        </w:rPr>
        <w:t>/Bewerber</w:t>
      </w:r>
      <w:r w:rsidRPr="002E1E0A">
        <w:rPr>
          <w:rFonts w:cs="Arial"/>
          <w:color w:val="000000"/>
          <w:szCs w:val="20"/>
        </w:rPr>
        <w:t xml:space="preserve"> bzw. der Vertreter der Bieter</w:t>
      </w:r>
      <w:r w:rsidR="006A54D8">
        <w:rPr>
          <w:rFonts w:cs="Arial"/>
          <w:color w:val="000000"/>
          <w:szCs w:val="20"/>
        </w:rPr>
        <w:t>-/Bewerber</w:t>
      </w:r>
      <w:r w:rsidRPr="002E1E0A">
        <w:rPr>
          <w:rFonts w:cs="Arial"/>
          <w:color w:val="000000"/>
          <w:szCs w:val="20"/>
        </w:rPr>
        <w:t xml:space="preserve">gemeinschaft die </w:t>
      </w:r>
      <w:r>
        <w:rPr>
          <w:rFonts w:cs="Arial"/>
          <w:color w:val="000000"/>
          <w:szCs w:val="20"/>
        </w:rPr>
        <w:t xml:space="preserve">geforderten Angaben </w:t>
      </w:r>
      <w:r w:rsidRPr="002E1E0A">
        <w:rPr>
          <w:rFonts w:cs="Arial"/>
          <w:color w:val="000000"/>
          <w:szCs w:val="20"/>
        </w:rPr>
        <w:t xml:space="preserve">für alle Beteiligten gemeinsam </w:t>
      </w:r>
      <w:r>
        <w:rPr>
          <w:rFonts w:cs="Arial"/>
          <w:color w:val="000000"/>
          <w:szCs w:val="20"/>
        </w:rPr>
        <w:t>abzugeben. Dabei ist</w:t>
      </w:r>
      <w:r w:rsidRPr="002E1E0A">
        <w:rPr>
          <w:rFonts w:cs="Arial"/>
          <w:color w:val="000000"/>
          <w:szCs w:val="20"/>
        </w:rPr>
        <w:t xml:space="preserve"> </w:t>
      </w:r>
      <w:r>
        <w:rPr>
          <w:rFonts w:cs="Arial"/>
          <w:color w:val="000000"/>
          <w:szCs w:val="20"/>
        </w:rPr>
        <w:t xml:space="preserve">stets </w:t>
      </w:r>
      <w:r w:rsidRPr="002E1E0A">
        <w:rPr>
          <w:rFonts w:cs="Arial"/>
          <w:color w:val="000000"/>
          <w:szCs w:val="20"/>
        </w:rPr>
        <w:t>kenntlich zu machen, welche Eignungsanforderung von welchem Unternehmen erfüllt wird</w:t>
      </w:r>
      <w:r>
        <w:rPr>
          <w:rFonts w:cs="Arial"/>
          <w:color w:val="000000"/>
          <w:szCs w:val="20"/>
        </w:rPr>
        <w:t xml:space="preserve"> </w:t>
      </w:r>
      <w:r w:rsidRPr="002E1E0A">
        <w:rPr>
          <w:rFonts w:cs="Arial"/>
          <w:color w:val="000000"/>
          <w:szCs w:val="20"/>
        </w:rPr>
        <w:t>(</w:t>
      </w:r>
      <w:r>
        <w:rPr>
          <w:rFonts w:cs="Arial"/>
          <w:color w:val="000000"/>
          <w:szCs w:val="20"/>
        </w:rPr>
        <w:t>ggf. auch</w:t>
      </w:r>
      <w:r w:rsidRPr="002E1E0A">
        <w:rPr>
          <w:rFonts w:cs="Arial"/>
          <w:color w:val="000000"/>
          <w:szCs w:val="20"/>
        </w:rPr>
        <w:t xml:space="preserve"> in </w:t>
      </w:r>
      <w:r>
        <w:rPr>
          <w:rFonts w:cs="Arial"/>
          <w:color w:val="000000"/>
          <w:szCs w:val="20"/>
        </w:rPr>
        <w:t>zusätzlich einzureichenden</w:t>
      </w:r>
      <w:r w:rsidRPr="002E1E0A">
        <w:rPr>
          <w:rFonts w:cs="Arial"/>
          <w:color w:val="000000"/>
          <w:szCs w:val="20"/>
        </w:rPr>
        <w:t xml:space="preserve"> Nachweisen).</w:t>
      </w:r>
      <w:r w:rsidR="00F01520">
        <w:rPr>
          <w:rFonts w:cs="Arial"/>
          <w:color w:val="000000"/>
          <w:szCs w:val="20"/>
        </w:rPr>
        <w:t xml:space="preserve"> </w:t>
      </w:r>
      <w:r w:rsidRPr="002E1E0A">
        <w:rPr>
          <w:rFonts w:cs="Arial"/>
          <w:color w:val="000000"/>
          <w:szCs w:val="20"/>
        </w:rPr>
        <w:t xml:space="preserve">Tabellen </w:t>
      </w:r>
      <w:r>
        <w:rPr>
          <w:rFonts w:cs="Arial"/>
          <w:color w:val="000000"/>
          <w:szCs w:val="20"/>
        </w:rPr>
        <w:t>sind</w:t>
      </w:r>
      <w:r w:rsidRPr="002E1E0A">
        <w:rPr>
          <w:rFonts w:cs="Arial"/>
          <w:color w:val="000000"/>
          <w:szCs w:val="20"/>
        </w:rPr>
        <w:t xml:space="preserve"> nach Bedarf zu duplizieren (copy-and-paste) und das betreffende Unternehmen ist in der hierfür vorgesehenen Rubrik "Bieter/Bietergemeinschaftsmitglied/Drittunternehmen" eindeutig zu benennen.</w:t>
      </w:r>
    </w:p>
    <w:p w14:paraId="18DB784A" w14:textId="110C8A72" w:rsidR="00FC14AE" w:rsidRDefault="00FC14AE" w:rsidP="00FC14AE">
      <w:pPr>
        <w:autoSpaceDE w:val="0"/>
        <w:autoSpaceDN w:val="0"/>
        <w:adjustRightInd w:val="0"/>
        <w:jc w:val="both"/>
        <w:rPr>
          <w:rFonts w:cs="Arial"/>
          <w:color w:val="000000"/>
          <w:szCs w:val="20"/>
        </w:rPr>
      </w:pPr>
    </w:p>
    <w:p w14:paraId="5F76D71A" w14:textId="5131F075" w:rsidR="002E1E0A" w:rsidRPr="005B4276" w:rsidRDefault="002E1E0A" w:rsidP="002E1E0A">
      <w:r w:rsidRPr="0042062B">
        <w:t xml:space="preserve">Die Angaben müssen insgesamt schlüssig und nachvollziehbar erkennen lassen, dass </w:t>
      </w:r>
      <w:r>
        <w:t>der Bieter / die Bietergemeinschaft</w:t>
      </w:r>
      <w:r w:rsidRPr="0042062B">
        <w:t xml:space="preserve"> zur Erbringung der ausgeschriebenen Leistung in der Lage</w:t>
      </w:r>
      <w:r w:rsidRPr="005B4276">
        <w:t xml:space="preserve"> ist.</w:t>
      </w:r>
    </w:p>
    <w:p w14:paraId="4884E360" w14:textId="77777777" w:rsidR="00616CC1" w:rsidRPr="002E1E0A" w:rsidRDefault="00616CC1" w:rsidP="002E1E0A"/>
    <w:p w14:paraId="1B96AB49" w14:textId="4C8C2FEF" w:rsidR="002E1E0A" w:rsidRPr="00AF60BF" w:rsidRDefault="002E1E0A" w:rsidP="002E1E0A">
      <w:pPr>
        <w:pStyle w:val="berschrift1"/>
      </w:pPr>
      <w:r w:rsidRPr="00AF60BF">
        <w:t xml:space="preserve">Eigenerklärung über die Gesamtumsätze, </w:t>
      </w:r>
      <w:r w:rsidR="00892A73">
        <w:t>die</w:t>
      </w:r>
      <w:r w:rsidR="00892A73" w:rsidRPr="00AF60BF">
        <w:t xml:space="preserve"> </w:t>
      </w:r>
      <w:r w:rsidRPr="00AF60BF">
        <w:t>Ums</w:t>
      </w:r>
      <w:r w:rsidR="00892A73">
        <w:t>ä</w:t>
      </w:r>
      <w:r w:rsidRPr="00AF60BF">
        <w:t>tz</w:t>
      </w:r>
      <w:r w:rsidR="00892A73">
        <w:t>e</w:t>
      </w:r>
      <w:r w:rsidRPr="00AF60BF">
        <w:t xml:space="preserve"> bezogen auf vergleichbare Leistungen und die Mitarbeiterzahlen</w:t>
      </w:r>
    </w:p>
    <w:p w14:paraId="71890B28" w14:textId="2A108441" w:rsidR="002E1E0A" w:rsidRPr="00834EDE" w:rsidRDefault="002E1E0A" w:rsidP="002E1E0A">
      <w:pPr>
        <w:pStyle w:val="Text"/>
        <w:rPr>
          <w:rFonts w:cs="Arial"/>
          <w:bCs/>
          <w:spacing w:val="-2"/>
        </w:rPr>
      </w:pPr>
      <w:r>
        <w:t>Eigene</w:t>
      </w:r>
      <w:r w:rsidRPr="00B37CE8">
        <w:t>rklärung</w:t>
      </w:r>
      <w:r w:rsidR="0049400C">
        <w:t xml:space="preserve"> betreffend die</w:t>
      </w:r>
      <w:r w:rsidR="00FC20D2">
        <w:t xml:space="preserve"> </w:t>
      </w:r>
      <w:r w:rsidR="0049400C" w:rsidRPr="0049400C">
        <w:t xml:space="preserve">letzten drei abgeschlossenen Geschäftsjahre </w:t>
      </w:r>
      <w:r w:rsidRPr="00B37CE8">
        <w:t xml:space="preserve">über die Gesamtumsätze, </w:t>
      </w:r>
      <w:r w:rsidR="0049400C">
        <w:t>über die</w:t>
      </w:r>
      <w:r w:rsidR="0049400C" w:rsidRPr="00B37CE8">
        <w:t xml:space="preserve"> </w:t>
      </w:r>
      <w:r w:rsidRPr="00B37CE8">
        <w:t xml:space="preserve">Umsätze bezogen auf vergleichbare Leistungen </w:t>
      </w:r>
      <w:r w:rsidR="00F617F3">
        <w:t>(</w:t>
      </w:r>
      <w:r w:rsidRPr="00B37CE8">
        <w:t xml:space="preserve">hier: </w:t>
      </w:r>
      <w:r w:rsidR="00F26AAA">
        <w:t>MFT-Lösung</w:t>
      </w:r>
      <w:r w:rsidR="00F617F3">
        <w:t>)</w:t>
      </w:r>
      <w:r>
        <w:t xml:space="preserve"> </w:t>
      </w:r>
      <w:r w:rsidRPr="00B37CE8">
        <w:t xml:space="preserve">und </w:t>
      </w:r>
      <w:r w:rsidR="0049400C">
        <w:t>über die</w:t>
      </w:r>
      <w:r w:rsidR="00892A73">
        <w:t xml:space="preserve"> </w:t>
      </w:r>
      <w:r w:rsidR="00F617F3">
        <w:t>durchschnittlichen</w:t>
      </w:r>
      <w:r w:rsidR="00AE263F">
        <w:t xml:space="preserve"> jährlichen</w:t>
      </w:r>
      <w:r w:rsidR="00F617F3">
        <w:t xml:space="preserve"> </w:t>
      </w:r>
      <w:r w:rsidRPr="00B37CE8">
        <w:t>Mitarbeiterzahlen.</w:t>
      </w:r>
      <w:r w:rsidR="00892A73">
        <w:t xml:space="preserve"> </w:t>
      </w:r>
      <w:r w:rsidRPr="00B37CE8">
        <w:t xml:space="preserve"> </w:t>
      </w:r>
    </w:p>
    <w:tbl>
      <w:tblPr>
        <w:tblStyle w:val="Tabellenraster"/>
        <w:tblW w:w="5003" w:type="pct"/>
        <w:tblBorders>
          <w:top w:val="single" w:sz="4" w:space="0" w:color="ACACAC"/>
          <w:left w:val="single" w:sz="4" w:space="0" w:color="ACACAC"/>
          <w:bottom w:val="single" w:sz="4" w:space="0" w:color="ACACAC"/>
          <w:right w:val="single" w:sz="4" w:space="0" w:color="ACACAC"/>
          <w:insideH w:val="single" w:sz="4" w:space="0" w:color="ACACAC"/>
          <w:insideV w:val="single" w:sz="4" w:space="0" w:color="ACACAC"/>
        </w:tblBorders>
        <w:shd w:val="clear" w:color="auto" w:fill="FFFFFF" w:themeFill="background1"/>
        <w:tblLook w:val="04A0" w:firstRow="1" w:lastRow="0" w:firstColumn="1" w:lastColumn="0" w:noHBand="0" w:noVBand="1"/>
      </w:tblPr>
      <w:tblGrid>
        <w:gridCol w:w="2262"/>
        <w:gridCol w:w="2267"/>
        <w:gridCol w:w="2268"/>
        <w:gridCol w:w="2268"/>
      </w:tblGrid>
      <w:tr w:rsidR="00495AB1" w:rsidRPr="00996955" w14:paraId="5F58115A" w14:textId="77777777" w:rsidTr="002602F5">
        <w:tc>
          <w:tcPr>
            <w:tcW w:w="1205" w:type="pct"/>
            <w:shd w:val="clear" w:color="auto" w:fill="FFFFFF" w:themeFill="background1"/>
            <w:vAlign w:val="center"/>
          </w:tcPr>
          <w:p w14:paraId="7170F228" w14:textId="796F7C7C" w:rsidR="002E1E0A" w:rsidRPr="00AC77A1" w:rsidRDefault="002E1E0A" w:rsidP="002E1E0A">
            <w:pPr>
              <w:pStyle w:val="TextTabelle8"/>
            </w:pPr>
            <w:r w:rsidRPr="002E1E0A">
              <w:t>Bieter/</w:t>
            </w:r>
            <w:r>
              <w:br/>
            </w:r>
            <w:r w:rsidRPr="002E1E0A">
              <w:t>Bietergemeinschaft</w:t>
            </w:r>
            <w:r w:rsidR="00F26AAA">
              <w:t>s</w:t>
            </w:r>
            <w:r>
              <w:t>mitglied</w:t>
            </w:r>
            <w:r w:rsidRPr="002E1E0A">
              <w:t>/</w:t>
            </w:r>
            <w:r>
              <w:br/>
            </w:r>
            <w:r w:rsidRPr="002E1E0A">
              <w:t>Drittunternehmen:</w:t>
            </w:r>
          </w:p>
        </w:tc>
        <w:tc>
          <w:tcPr>
            <w:tcW w:w="3795" w:type="pct"/>
            <w:gridSpan w:val="3"/>
            <w:shd w:val="clear" w:color="auto" w:fill="D9D9D9" w:themeFill="background1" w:themeFillShade="D9"/>
            <w:vAlign w:val="center"/>
          </w:tcPr>
          <w:p w14:paraId="34E8BAEE" w14:textId="77777777" w:rsidR="002E1E0A" w:rsidRPr="00B37CE8" w:rsidRDefault="002E1E0A" w:rsidP="004F30FB">
            <w:pPr>
              <w:jc w:val="center"/>
              <w:rPr>
                <w:rFonts w:cs="Arial"/>
                <w:szCs w:val="20"/>
              </w:rPr>
            </w:pPr>
          </w:p>
        </w:tc>
      </w:tr>
      <w:tr w:rsidR="002E1E0A" w:rsidRPr="00996955" w14:paraId="22783FAB" w14:textId="77777777" w:rsidTr="002602F5">
        <w:trPr>
          <w:trHeight w:val="696"/>
        </w:trPr>
        <w:tc>
          <w:tcPr>
            <w:tcW w:w="1205" w:type="pct"/>
            <w:shd w:val="clear" w:color="auto" w:fill="FFFFFF" w:themeFill="background1"/>
            <w:vAlign w:val="center"/>
          </w:tcPr>
          <w:p w14:paraId="23CCFAB2" w14:textId="77777777" w:rsidR="002E1E0A" w:rsidRPr="00B37CE8" w:rsidRDefault="002E1E0A" w:rsidP="002E1E0A">
            <w:pPr>
              <w:pStyle w:val="TextTabellen"/>
              <w:jc w:val="center"/>
            </w:pPr>
            <w:r w:rsidRPr="00AC77A1">
              <w:t>Geschäftsjahr</w:t>
            </w:r>
          </w:p>
        </w:tc>
        <w:tc>
          <w:tcPr>
            <w:tcW w:w="1265" w:type="pct"/>
            <w:shd w:val="clear" w:color="auto" w:fill="FFFFFF" w:themeFill="background1"/>
            <w:vAlign w:val="center"/>
          </w:tcPr>
          <w:p w14:paraId="06FA3025" w14:textId="77777777" w:rsidR="002E1E0A" w:rsidRDefault="002E1E0A" w:rsidP="002E1E0A">
            <w:pPr>
              <w:pStyle w:val="TextTabellen"/>
              <w:jc w:val="center"/>
            </w:pPr>
            <w:r w:rsidRPr="00B37CE8">
              <w:t>Umsatz bezoge</w:t>
            </w:r>
            <w:r>
              <w:t>n auf vergleichbare Leistungen</w:t>
            </w:r>
            <w:r w:rsidRPr="00B37CE8">
              <w:t xml:space="preserve"> </w:t>
            </w:r>
            <w:r>
              <w:t>(s.o.)</w:t>
            </w:r>
          </w:p>
          <w:p w14:paraId="09BA416E" w14:textId="5C9E567C" w:rsidR="002E1E0A" w:rsidRPr="00B37CE8" w:rsidRDefault="002E1E0A" w:rsidP="002E1E0A">
            <w:pPr>
              <w:pStyle w:val="TextTabellen"/>
              <w:jc w:val="center"/>
              <w:rPr>
                <w:rFonts w:cs="Arial"/>
              </w:rPr>
            </w:pPr>
            <w:r w:rsidRPr="00B37CE8">
              <w:t>netto</w:t>
            </w:r>
          </w:p>
        </w:tc>
        <w:tc>
          <w:tcPr>
            <w:tcW w:w="1265" w:type="pct"/>
            <w:shd w:val="clear" w:color="auto" w:fill="FFFFFF" w:themeFill="background1"/>
            <w:vAlign w:val="center"/>
          </w:tcPr>
          <w:p w14:paraId="227512E7" w14:textId="77777777" w:rsidR="002E1E0A" w:rsidRDefault="002E1E0A" w:rsidP="002E1E0A">
            <w:pPr>
              <w:pStyle w:val="TextTabellen"/>
              <w:jc w:val="center"/>
              <w:rPr>
                <w:rFonts w:cs="Arial"/>
              </w:rPr>
            </w:pPr>
            <w:r w:rsidRPr="00B37CE8">
              <w:rPr>
                <w:rFonts w:cs="Arial"/>
              </w:rPr>
              <w:t>Gesamtumsatz</w:t>
            </w:r>
          </w:p>
          <w:p w14:paraId="496CC65E" w14:textId="77EABF29" w:rsidR="002E1E0A" w:rsidRPr="00B37CE8" w:rsidRDefault="002E1E0A" w:rsidP="002E1E0A">
            <w:pPr>
              <w:pStyle w:val="TextTabellen"/>
              <w:jc w:val="center"/>
              <w:rPr>
                <w:rFonts w:cs="Arial"/>
              </w:rPr>
            </w:pPr>
            <w:r w:rsidRPr="00B37CE8">
              <w:rPr>
                <w:rFonts w:cs="Arial"/>
              </w:rPr>
              <w:t>netto</w:t>
            </w:r>
          </w:p>
        </w:tc>
        <w:tc>
          <w:tcPr>
            <w:tcW w:w="1266" w:type="pct"/>
            <w:shd w:val="clear" w:color="auto" w:fill="FFFFFF" w:themeFill="background1"/>
            <w:vAlign w:val="center"/>
          </w:tcPr>
          <w:p w14:paraId="6D02E0D5" w14:textId="77777777" w:rsidR="002E1E0A" w:rsidRPr="00B37CE8" w:rsidRDefault="002E1E0A" w:rsidP="002E1E0A">
            <w:pPr>
              <w:pStyle w:val="TextTabellen"/>
              <w:jc w:val="center"/>
              <w:rPr>
                <w:rFonts w:cs="Arial"/>
              </w:rPr>
            </w:pPr>
            <w:r w:rsidRPr="00B37CE8">
              <w:rPr>
                <w:rFonts w:cs="Arial"/>
              </w:rPr>
              <w:t>Mitarbeiteranzahl</w:t>
            </w:r>
          </w:p>
        </w:tc>
      </w:tr>
      <w:tr w:rsidR="002E1E0A" w:rsidRPr="00996955" w14:paraId="506BCBD2" w14:textId="77777777" w:rsidTr="002602F5">
        <w:tc>
          <w:tcPr>
            <w:tcW w:w="1205" w:type="pct"/>
            <w:shd w:val="clear" w:color="auto" w:fill="D9D9D9" w:themeFill="background1" w:themeFillShade="D9"/>
          </w:tcPr>
          <w:p w14:paraId="4232F26A" w14:textId="77777777" w:rsidR="002E1E0A" w:rsidRPr="002E1E0A" w:rsidRDefault="002E1E0A" w:rsidP="002E1E0A">
            <w:pPr>
              <w:pStyle w:val="Text"/>
              <w:jc w:val="center"/>
            </w:pPr>
          </w:p>
        </w:tc>
        <w:tc>
          <w:tcPr>
            <w:tcW w:w="1265" w:type="pct"/>
            <w:shd w:val="clear" w:color="auto" w:fill="D9D9D9" w:themeFill="background1" w:themeFillShade="D9"/>
          </w:tcPr>
          <w:p w14:paraId="5C19C1A4" w14:textId="77777777" w:rsidR="002E1E0A" w:rsidRPr="002E1E0A" w:rsidRDefault="002E1E0A" w:rsidP="002E1E0A">
            <w:pPr>
              <w:pStyle w:val="Text"/>
              <w:jc w:val="right"/>
            </w:pPr>
            <w:r w:rsidRPr="002E1E0A">
              <w:t>Euro</w:t>
            </w:r>
          </w:p>
        </w:tc>
        <w:tc>
          <w:tcPr>
            <w:tcW w:w="1265" w:type="pct"/>
            <w:shd w:val="clear" w:color="auto" w:fill="D9D9D9" w:themeFill="background1" w:themeFillShade="D9"/>
          </w:tcPr>
          <w:p w14:paraId="5C5ED117" w14:textId="77777777" w:rsidR="002E1E0A" w:rsidRPr="002E1E0A" w:rsidRDefault="002E1E0A" w:rsidP="002E1E0A">
            <w:pPr>
              <w:pStyle w:val="Text"/>
              <w:jc w:val="right"/>
            </w:pPr>
            <w:r w:rsidRPr="002E1E0A">
              <w:t>Euro</w:t>
            </w:r>
          </w:p>
        </w:tc>
        <w:tc>
          <w:tcPr>
            <w:tcW w:w="1266" w:type="pct"/>
            <w:shd w:val="clear" w:color="auto" w:fill="D9D9D9" w:themeFill="background1" w:themeFillShade="D9"/>
          </w:tcPr>
          <w:p w14:paraId="3C883526" w14:textId="77777777" w:rsidR="002E1E0A" w:rsidRPr="002E1E0A" w:rsidRDefault="002E1E0A" w:rsidP="002E1E0A">
            <w:pPr>
              <w:pStyle w:val="Text"/>
              <w:jc w:val="center"/>
            </w:pPr>
          </w:p>
        </w:tc>
      </w:tr>
      <w:tr w:rsidR="002E1E0A" w:rsidRPr="00996955" w14:paraId="71DE0671" w14:textId="77777777" w:rsidTr="002602F5">
        <w:tc>
          <w:tcPr>
            <w:tcW w:w="1205" w:type="pct"/>
            <w:shd w:val="clear" w:color="auto" w:fill="D9D9D9" w:themeFill="background1" w:themeFillShade="D9"/>
          </w:tcPr>
          <w:p w14:paraId="3DE38359" w14:textId="77777777" w:rsidR="002E1E0A" w:rsidRPr="002E1E0A" w:rsidRDefault="002E1E0A" w:rsidP="002E1E0A">
            <w:pPr>
              <w:pStyle w:val="Text"/>
              <w:jc w:val="center"/>
            </w:pPr>
          </w:p>
        </w:tc>
        <w:tc>
          <w:tcPr>
            <w:tcW w:w="1265" w:type="pct"/>
            <w:shd w:val="clear" w:color="auto" w:fill="D9D9D9" w:themeFill="background1" w:themeFillShade="D9"/>
          </w:tcPr>
          <w:p w14:paraId="2074D2A9" w14:textId="77777777" w:rsidR="002E1E0A" w:rsidRPr="002E1E0A" w:rsidRDefault="002E1E0A" w:rsidP="002E1E0A">
            <w:pPr>
              <w:pStyle w:val="Text"/>
              <w:jc w:val="right"/>
            </w:pPr>
            <w:r w:rsidRPr="002E1E0A">
              <w:t>Euro</w:t>
            </w:r>
          </w:p>
        </w:tc>
        <w:tc>
          <w:tcPr>
            <w:tcW w:w="1265" w:type="pct"/>
            <w:shd w:val="clear" w:color="auto" w:fill="D9D9D9" w:themeFill="background1" w:themeFillShade="D9"/>
          </w:tcPr>
          <w:p w14:paraId="0AE0D06C" w14:textId="77777777" w:rsidR="002E1E0A" w:rsidRPr="002E1E0A" w:rsidRDefault="002E1E0A" w:rsidP="002E1E0A">
            <w:pPr>
              <w:pStyle w:val="Text"/>
              <w:jc w:val="right"/>
            </w:pPr>
            <w:r w:rsidRPr="002E1E0A">
              <w:t>Euro</w:t>
            </w:r>
          </w:p>
        </w:tc>
        <w:tc>
          <w:tcPr>
            <w:tcW w:w="1266" w:type="pct"/>
            <w:shd w:val="clear" w:color="auto" w:fill="D9D9D9" w:themeFill="background1" w:themeFillShade="D9"/>
          </w:tcPr>
          <w:p w14:paraId="6DA87003" w14:textId="77777777" w:rsidR="002E1E0A" w:rsidRPr="002E1E0A" w:rsidRDefault="002E1E0A" w:rsidP="002E1E0A">
            <w:pPr>
              <w:pStyle w:val="Text"/>
              <w:jc w:val="center"/>
            </w:pPr>
          </w:p>
        </w:tc>
      </w:tr>
      <w:tr w:rsidR="002E1E0A" w:rsidRPr="00996955" w14:paraId="34B345E8" w14:textId="77777777" w:rsidTr="002602F5">
        <w:tc>
          <w:tcPr>
            <w:tcW w:w="1205" w:type="pct"/>
            <w:shd w:val="clear" w:color="auto" w:fill="D9D9D9" w:themeFill="background1" w:themeFillShade="D9"/>
          </w:tcPr>
          <w:p w14:paraId="0AC05109" w14:textId="77777777" w:rsidR="002E1E0A" w:rsidRPr="002E1E0A" w:rsidRDefault="002E1E0A" w:rsidP="002E1E0A">
            <w:pPr>
              <w:pStyle w:val="Text"/>
              <w:jc w:val="center"/>
            </w:pPr>
          </w:p>
        </w:tc>
        <w:tc>
          <w:tcPr>
            <w:tcW w:w="1265" w:type="pct"/>
            <w:shd w:val="clear" w:color="auto" w:fill="D9D9D9" w:themeFill="background1" w:themeFillShade="D9"/>
          </w:tcPr>
          <w:p w14:paraId="61AD1C7D" w14:textId="77777777" w:rsidR="002E1E0A" w:rsidRPr="002E1E0A" w:rsidRDefault="002E1E0A" w:rsidP="002E1E0A">
            <w:pPr>
              <w:pStyle w:val="Text"/>
              <w:jc w:val="right"/>
            </w:pPr>
            <w:r w:rsidRPr="002E1E0A">
              <w:t>Euro</w:t>
            </w:r>
          </w:p>
        </w:tc>
        <w:tc>
          <w:tcPr>
            <w:tcW w:w="1265" w:type="pct"/>
            <w:shd w:val="clear" w:color="auto" w:fill="D9D9D9" w:themeFill="background1" w:themeFillShade="D9"/>
          </w:tcPr>
          <w:p w14:paraId="087E0357" w14:textId="77777777" w:rsidR="002E1E0A" w:rsidRPr="002E1E0A" w:rsidRDefault="002E1E0A" w:rsidP="002E1E0A">
            <w:pPr>
              <w:pStyle w:val="Text"/>
              <w:jc w:val="right"/>
            </w:pPr>
            <w:r w:rsidRPr="002E1E0A">
              <w:t>Euro</w:t>
            </w:r>
          </w:p>
        </w:tc>
        <w:tc>
          <w:tcPr>
            <w:tcW w:w="1266" w:type="pct"/>
            <w:shd w:val="clear" w:color="auto" w:fill="D9D9D9" w:themeFill="background1" w:themeFillShade="D9"/>
          </w:tcPr>
          <w:p w14:paraId="6552CDEF" w14:textId="77777777" w:rsidR="002E1E0A" w:rsidRPr="002E1E0A" w:rsidRDefault="002E1E0A" w:rsidP="002E1E0A">
            <w:pPr>
              <w:pStyle w:val="Text"/>
              <w:jc w:val="center"/>
            </w:pPr>
          </w:p>
        </w:tc>
      </w:tr>
    </w:tbl>
    <w:p w14:paraId="1888A071" w14:textId="77777777" w:rsidR="00F26AAA" w:rsidRDefault="00F26AAA" w:rsidP="002602F5">
      <w:pPr>
        <w:pStyle w:val="Text"/>
        <w:rPr>
          <w:b/>
          <w:highlight w:val="cyan"/>
        </w:rPr>
      </w:pPr>
    </w:p>
    <w:p w14:paraId="65E99778" w14:textId="77777777" w:rsidR="00203876" w:rsidRDefault="00203876" w:rsidP="002E1E0A">
      <w:pPr>
        <w:pStyle w:val="Text"/>
      </w:pPr>
    </w:p>
    <w:p w14:paraId="203AD580" w14:textId="77777777" w:rsidR="00E65C6C" w:rsidRDefault="00E65C6C" w:rsidP="002E1E0A">
      <w:pPr>
        <w:pStyle w:val="Text"/>
      </w:pPr>
    </w:p>
    <w:p w14:paraId="5A687970" w14:textId="77777777" w:rsidR="00E65C6C" w:rsidRDefault="00E65C6C" w:rsidP="002E1E0A">
      <w:pPr>
        <w:pStyle w:val="Text"/>
      </w:pPr>
    </w:p>
    <w:p w14:paraId="41FEC8AD" w14:textId="77777777" w:rsidR="00E65C6C" w:rsidRPr="002E1E0A" w:rsidRDefault="00E65C6C" w:rsidP="002E1E0A">
      <w:pPr>
        <w:pStyle w:val="Text"/>
      </w:pPr>
    </w:p>
    <w:p w14:paraId="1B67A99C" w14:textId="77777777" w:rsidR="00203876" w:rsidRPr="00FF584C" w:rsidRDefault="00203876" w:rsidP="00616CC1">
      <w:pPr>
        <w:autoSpaceDE w:val="0"/>
        <w:autoSpaceDN w:val="0"/>
        <w:adjustRightInd w:val="0"/>
        <w:rPr>
          <w:rFonts w:cs="Arial"/>
          <w:bCs/>
          <w:spacing w:val="-2"/>
          <w:szCs w:val="20"/>
        </w:rPr>
      </w:pPr>
    </w:p>
    <w:p w14:paraId="284697C1" w14:textId="77777777" w:rsidR="00616CC1" w:rsidRDefault="00616CC1">
      <w:pPr>
        <w:spacing w:after="160" w:line="259" w:lineRule="auto"/>
        <w:rPr>
          <w:rFonts w:cs="Arial"/>
          <w:b/>
          <w:bCs/>
          <w:kern w:val="32"/>
          <w:sz w:val="24"/>
          <w:szCs w:val="32"/>
        </w:rPr>
      </w:pPr>
    </w:p>
    <w:p w14:paraId="11E2EA96" w14:textId="239CB45B" w:rsidR="002E1E0A" w:rsidRPr="00AF60BF" w:rsidRDefault="002E1E0A" w:rsidP="00495AB1">
      <w:pPr>
        <w:pStyle w:val="berschrift1"/>
      </w:pPr>
      <w:r>
        <w:lastRenderedPageBreak/>
        <w:t>Referenzen</w:t>
      </w:r>
    </w:p>
    <w:p w14:paraId="7D928D09" w14:textId="1A74AB8B" w:rsidR="00495AB1" w:rsidRDefault="00495AB1" w:rsidP="00495AB1">
      <w:pPr>
        <w:pStyle w:val="Text"/>
      </w:pPr>
      <w:r w:rsidRPr="00DE15E6">
        <w:t xml:space="preserve">Der </w:t>
      </w:r>
      <w:r w:rsidR="006A54D8">
        <w:t>Bieter</w:t>
      </w:r>
      <w:r w:rsidRPr="00DE15E6">
        <w:t xml:space="preserve"> hat in Form </w:t>
      </w:r>
      <w:r>
        <w:t>von</w:t>
      </w:r>
      <w:r w:rsidRPr="00DE15E6">
        <w:t xml:space="preserve"> Eigenerklärung</w:t>
      </w:r>
      <w:r>
        <w:t>en</w:t>
      </w:r>
      <w:r w:rsidRPr="00DE15E6">
        <w:t xml:space="preserve"> mindestens </w:t>
      </w:r>
      <w:r w:rsidR="00672E6C" w:rsidRPr="00291CAC">
        <w:rPr>
          <w:b/>
          <w:bCs/>
        </w:rPr>
        <w:t>2</w:t>
      </w:r>
      <w:r w:rsidR="00672E6C">
        <w:t xml:space="preserve"> </w:t>
      </w:r>
      <w:r w:rsidRPr="004820F5">
        <w:t>Referenzen</w:t>
      </w:r>
      <w:r w:rsidRPr="00DE15E6">
        <w:t xml:space="preserve"> über in den letzten drei Jahren (vor Ablauf der </w:t>
      </w:r>
      <w:r>
        <w:t>Angebotsfrist</w:t>
      </w:r>
      <w:r w:rsidRPr="00DE15E6">
        <w:t>) ausgeführte Leistungen, die mit dem Inhalt der ausgeschriebenen Leistungen nach Art, Umfang und Schwierigkeitsgrad vergleichbar sind, einzureichen.</w:t>
      </w:r>
    </w:p>
    <w:p w14:paraId="04544899" w14:textId="77777777" w:rsidR="00965722" w:rsidRPr="00CB0D3A" w:rsidRDefault="00965722" w:rsidP="00965722">
      <w:pPr>
        <w:pStyle w:val="Text"/>
        <w:rPr>
          <w:rFonts w:ascii="Segoe UI" w:hAnsi="Segoe UI" w:cs="Segoe UI"/>
          <w:sz w:val="18"/>
          <w:szCs w:val="18"/>
        </w:rPr>
      </w:pPr>
      <w:r w:rsidRPr="00CB0D3A">
        <w:t>Art, Umfang und Schwierigkeitsgrad sind vergleichbar, wenn der Auftrag folgende Leistungen erfasste:</w:t>
      </w:r>
      <w:r w:rsidRPr="00CB0D3A">
        <w:rPr>
          <w:rFonts w:ascii="Segoe UI" w:hAnsi="Segoe UI" w:cs="Segoe UI"/>
          <w:sz w:val="18"/>
          <w:szCs w:val="18"/>
        </w:rPr>
        <w:t xml:space="preserve"> </w:t>
      </w:r>
    </w:p>
    <w:p w14:paraId="73A18F70" w14:textId="77777777" w:rsidR="0059506B" w:rsidRPr="00291CAC" w:rsidRDefault="0059506B" w:rsidP="0059506B">
      <w:pPr>
        <w:pStyle w:val="Text"/>
        <w:numPr>
          <w:ilvl w:val="0"/>
          <w:numId w:val="19"/>
        </w:numPr>
      </w:pPr>
      <w:r w:rsidRPr="00291CAC">
        <w:t>Die Referenz muss den Betrieb bzw. die Betriebsunterstützung sowie die Einführung einer MFT-Lösung umfassen.</w:t>
      </w:r>
    </w:p>
    <w:p w14:paraId="2EED521E" w14:textId="77777777" w:rsidR="0059506B" w:rsidRPr="00291CAC" w:rsidRDefault="0059506B" w:rsidP="0059506B">
      <w:pPr>
        <w:pStyle w:val="Text"/>
        <w:numPr>
          <w:ilvl w:val="0"/>
          <w:numId w:val="19"/>
        </w:numPr>
      </w:pPr>
      <w:r w:rsidRPr="00291CAC">
        <w:t>Die Referenz muss mindestens folgende Funktionen beinhalten:</w:t>
      </w:r>
    </w:p>
    <w:p w14:paraId="2B23B96D" w14:textId="386607A6" w:rsidR="0059506B" w:rsidRPr="00291CAC" w:rsidRDefault="0059506B" w:rsidP="0059506B">
      <w:pPr>
        <w:pStyle w:val="Text"/>
        <w:numPr>
          <w:ilvl w:val="1"/>
          <w:numId w:val="19"/>
        </w:numPr>
      </w:pPr>
      <w:r w:rsidRPr="00291CAC">
        <w:t>Sichere Dateiübertragung (verschlüsselt, z. B. SFTP/HTTPS/API),</w:t>
      </w:r>
    </w:p>
    <w:p w14:paraId="66C28DA9" w14:textId="1D7F9233" w:rsidR="0059506B" w:rsidRPr="00291CAC" w:rsidRDefault="0059506B" w:rsidP="0059506B">
      <w:pPr>
        <w:pStyle w:val="Text"/>
        <w:numPr>
          <w:ilvl w:val="1"/>
          <w:numId w:val="19"/>
        </w:numPr>
      </w:pPr>
      <w:r w:rsidRPr="00291CAC">
        <w:t>Benutzer- und Rollenmanagement (inkl. API-Nutzung),</w:t>
      </w:r>
    </w:p>
    <w:p w14:paraId="14500DCD" w14:textId="77777777" w:rsidR="0059506B" w:rsidRPr="00291CAC" w:rsidRDefault="0059506B" w:rsidP="0059506B">
      <w:pPr>
        <w:pStyle w:val="Text"/>
        <w:numPr>
          <w:ilvl w:val="1"/>
          <w:numId w:val="19"/>
        </w:numPr>
      </w:pPr>
      <w:r w:rsidRPr="00291CAC">
        <w:t>Protokollierung und Monitoring von Transfers, inklusive Anbindung an eine SIEM-Lösung,</w:t>
      </w:r>
    </w:p>
    <w:p w14:paraId="0853EDD0" w14:textId="0559F559" w:rsidR="0059506B" w:rsidRPr="00291CAC" w:rsidRDefault="0059506B" w:rsidP="0059506B">
      <w:pPr>
        <w:pStyle w:val="Text"/>
        <w:numPr>
          <w:ilvl w:val="1"/>
          <w:numId w:val="19"/>
        </w:numPr>
      </w:pPr>
      <w:r w:rsidRPr="00291CAC">
        <w:t>Schnittstellen/Adapter zu Drittsystemen (vorzugsweise API).</w:t>
      </w:r>
    </w:p>
    <w:p w14:paraId="0C5C8816" w14:textId="77777777" w:rsidR="0059506B" w:rsidRPr="00291CAC" w:rsidRDefault="0059506B" w:rsidP="0059506B">
      <w:pPr>
        <w:pStyle w:val="Text"/>
        <w:numPr>
          <w:ilvl w:val="0"/>
          <w:numId w:val="19"/>
        </w:numPr>
      </w:pPr>
      <w:r w:rsidRPr="00291CAC">
        <w:t>Mindestumfang / Größenordnung:</w:t>
      </w:r>
    </w:p>
    <w:p w14:paraId="26DF7161" w14:textId="77777777" w:rsidR="0059506B" w:rsidRPr="00291CAC" w:rsidRDefault="0059506B" w:rsidP="0059506B">
      <w:pPr>
        <w:pStyle w:val="Text"/>
        <w:numPr>
          <w:ilvl w:val="1"/>
          <w:numId w:val="19"/>
        </w:numPr>
      </w:pPr>
      <w:r w:rsidRPr="00291CAC">
        <w:t>Das Referenzsystem muss mindestens 500 aktive Nutzer:innen bedienen.</w:t>
      </w:r>
    </w:p>
    <w:p w14:paraId="17A84876" w14:textId="77777777" w:rsidR="0059506B" w:rsidRPr="00291CAC" w:rsidRDefault="0059506B" w:rsidP="0059506B">
      <w:pPr>
        <w:pStyle w:val="Text"/>
        <w:numPr>
          <w:ilvl w:val="1"/>
          <w:numId w:val="19"/>
        </w:numPr>
      </w:pPr>
      <w:r w:rsidRPr="00291CAC">
        <w:t>Es müssen mindestens 700.000 Transfers pro Monat abgewickelt werden sowie Dateigrößen von mindestens 100 GB pro Transfer übertragen werden.</w:t>
      </w:r>
    </w:p>
    <w:p w14:paraId="3E448337" w14:textId="0277B512" w:rsidR="0059506B" w:rsidRPr="00291CAC" w:rsidRDefault="0059506B" w:rsidP="0059506B">
      <w:pPr>
        <w:pStyle w:val="Text"/>
        <w:numPr>
          <w:ilvl w:val="1"/>
          <w:numId w:val="19"/>
        </w:numPr>
      </w:pPr>
      <w:r w:rsidRPr="00291CAC">
        <w:t xml:space="preserve">Es müssen mindestens drei verschiedene Fachanwendungen bzw. Frontend- und Backend-Systeme über die MFT-Plattform angebunden sein. Vorzugsweise ist eine Orchestrations- und Automations-Lösung in den angebundenen Systemen enthalten.    </w:t>
      </w:r>
    </w:p>
    <w:p w14:paraId="386000BF" w14:textId="6726057C" w:rsidR="0059506B" w:rsidRPr="00291CAC" w:rsidRDefault="0059506B" w:rsidP="0059506B">
      <w:pPr>
        <w:pStyle w:val="Text"/>
        <w:numPr>
          <w:ilvl w:val="0"/>
          <w:numId w:val="19"/>
        </w:numPr>
      </w:pPr>
      <w:r w:rsidRPr="00291CAC">
        <w:t>Mindestens eine Referenz muss aus dem Bereich öffentlicher Auftraggeber, kritische Infrastruktur oder Gesundheitswesen stammen.</w:t>
      </w:r>
    </w:p>
    <w:p w14:paraId="3B444971" w14:textId="1383E4CE" w:rsidR="000D4EBC" w:rsidRPr="00291CAC" w:rsidRDefault="00291CAC" w:rsidP="0059506B">
      <w:pPr>
        <w:pStyle w:val="Text"/>
        <w:numPr>
          <w:ilvl w:val="0"/>
          <w:numId w:val="19"/>
        </w:numPr>
      </w:pPr>
      <w:r w:rsidRPr="00291CAC">
        <w:t>Mindestens drei Schulungen für jeweils Administratoren und Anwender der angebotenen MFT-Lösung in den letzten zwei Jahren, Online oder in Präsenz</w:t>
      </w:r>
    </w:p>
    <w:p w14:paraId="21DDBF4F" w14:textId="77777777" w:rsidR="004820F5" w:rsidRDefault="004820F5" w:rsidP="004820F5">
      <w:pPr>
        <w:autoSpaceDE w:val="0"/>
        <w:autoSpaceDN w:val="0"/>
        <w:adjustRightInd w:val="0"/>
      </w:pPr>
    </w:p>
    <w:p w14:paraId="1F5C9B2B" w14:textId="678CDBEB" w:rsidR="00495AB1" w:rsidRPr="00DE15E6" w:rsidRDefault="00495AB1" w:rsidP="004820F5">
      <w:pPr>
        <w:autoSpaceDE w:val="0"/>
        <w:autoSpaceDN w:val="0"/>
        <w:adjustRightInd w:val="0"/>
        <w:ind w:left="720" w:hanging="360"/>
      </w:pPr>
      <w:r w:rsidRPr="00DE15E6">
        <w:t>Alle Referenzen müssen zwingend die folgenden Angaben enthalten:</w:t>
      </w:r>
    </w:p>
    <w:p w14:paraId="3EB973CC" w14:textId="77777777" w:rsidR="00495AB1" w:rsidRDefault="00495AB1" w:rsidP="00495AB1">
      <w:pPr>
        <w:pStyle w:val="Listenabsatz"/>
        <w:numPr>
          <w:ilvl w:val="0"/>
          <w:numId w:val="8"/>
        </w:numPr>
        <w:autoSpaceDE w:val="0"/>
        <w:autoSpaceDN w:val="0"/>
        <w:adjustRightInd w:val="0"/>
        <w:spacing w:before="0"/>
        <w:ind w:left="714" w:hanging="357"/>
        <w:rPr>
          <w:rFonts w:cs="Arial"/>
          <w:color w:val="000000"/>
        </w:rPr>
      </w:pPr>
      <w:r w:rsidRPr="00DE15E6">
        <w:rPr>
          <w:rFonts w:cs="Arial"/>
          <w:color w:val="000000"/>
        </w:rPr>
        <w:t>Name/Firma des Auftraggebers</w:t>
      </w:r>
    </w:p>
    <w:p w14:paraId="62B481F0" w14:textId="77777777" w:rsidR="00495AB1" w:rsidRPr="00DE15E6" w:rsidRDefault="00495AB1" w:rsidP="00495AB1">
      <w:pPr>
        <w:pStyle w:val="Listenabsatz"/>
        <w:numPr>
          <w:ilvl w:val="0"/>
          <w:numId w:val="8"/>
        </w:numPr>
        <w:autoSpaceDE w:val="0"/>
        <w:autoSpaceDN w:val="0"/>
        <w:adjustRightInd w:val="0"/>
        <w:spacing w:before="0"/>
        <w:ind w:left="714" w:hanging="357"/>
        <w:rPr>
          <w:rFonts w:cs="Arial"/>
          <w:color w:val="000000"/>
        </w:rPr>
      </w:pPr>
      <w:r w:rsidRPr="00DE15E6">
        <w:rPr>
          <w:rFonts w:cs="Arial"/>
          <w:color w:val="000000"/>
        </w:rPr>
        <w:t>Zeitraum der Leistungserbringung</w:t>
      </w:r>
    </w:p>
    <w:p w14:paraId="41E9C75A" w14:textId="0E0A95B6" w:rsidR="00495AB1" w:rsidRPr="006F21A1" w:rsidRDefault="00495AB1" w:rsidP="00495AB1">
      <w:pPr>
        <w:pStyle w:val="Listenabsatz"/>
        <w:numPr>
          <w:ilvl w:val="0"/>
          <w:numId w:val="8"/>
        </w:numPr>
        <w:autoSpaceDE w:val="0"/>
        <w:autoSpaceDN w:val="0"/>
        <w:adjustRightInd w:val="0"/>
        <w:spacing w:before="0"/>
        <w:ind w:left="714" w:hanging="357"/>
        <w:rPr>
          <w:rFonts w:cs="Arial"/>
          <w:b/>
          <w:bCs/>
          <w:kern w:val="32"/>
          <w:u w:val="single"/>
        </w:rPr>
      </w:pPr>
      <w:r w:rsidRPr="00914144">
        <w:rPr>
          <w:rFonts w:cs="Arial"/>
          <w:color w:val="000000"/>
        </w:rPr>
        <w:t>Beschreibung der Leistung</w:t>
      </w:r>
      <w:r w:rsidRPr="00914144">
        <w:rPr>
          <w:rFonts w:cs="Arial"/>
          <w:color w:val="000000"/>
        </w:rPr>
        <w:br/>
        <w:t>Die Darstellung muss nachvollziehbar</w:t>
      </w:r>
      <w:r w:rsidR="004820F5">
        <w:rPr>
          <w:rFonts w:cs="Arial"/>
          <w:color w:val="000000"/>
        </w:rPr>
        <w:t xml:space="preserve"> und </w:t>
      </w:r>
      <w:r w:rsidRPr="00914144">
        <w:rPr>
          <w:rFonts w:cs="Arial"/>
          <w:color w:val="000000"/>
        </w:rPr>
        <w:t>aussagekräftig sein, sodass die TK eine Vergleichbarkeit mit der ausgeschriebenen Leistung feststellen kann</w:t>
      </w:r>
      <w:r w:rsidRPr="00DE15E6">
        <w:rPr>
          <w:rFonts w:cs="Arial"/>
          <w:color w:val="000000"/>
        </w:rPr>
        <w:t>.</w:t>
      </w:r>
    </w:p>
    <w:p w14:paraId="5C71BB81" w14:textId="296C41F1" w:rsidR="00D54DD9" w:rsidRDefault="00D54DD9" w:rsidP="00D54DD9">
      <w:pPr>
        <w:pStyle w:val="Text"/>
        <w:rPr>
          <w:rFonts w:cs="Arial"/>
          <w:color w:val="000000"/>
        </w:rPr>
      </w:pPr>
      <w:r>
        <w:rPr>
          <w:rFonts w:cs="Arial"/>
          <w:color w:val="000000"/>
        </w:rPr>
        <w:t>Ansprechpartner mit Kontaktdaten sind zunächst nicht zwingend einzureichen, müssen aber auf Nachfrage der TK zur Verfügung gestellt werden.</w:t>
      </w:r>
    </w:p>
    <w:p w14:paraId="2FF7A504" w14:textId="03940DDC" w:rsidR="0079652B" w:rsidRPr="00DE15E6" w:rsidRDefault="0079652B" w:rsidP="00D54DD9">
      <w:pPr>
        <w:pStyle w:val="Text"/>
        <w:rPr>
          <w:rFonts w:cs="Arial"/>
          <w:color w:val="000000"/>
        </w:rPr>
      </w:pPr>
      <w:r>
        <w:rPr>
          <w:rFonts w:cs="Arial"/>
          <w:color w:val="000000"/>
        </w:rPr>
        <w:t>Mitarbeiterprofile sollen/können pseudonymisiert eingereicht werden.</w:t>
      </w:r>
    </w:p>
    <w:p w14:paraId="494E4A1E" w14:textId="085DF23D" w:rsidR="002E1E0A" w:rsidRDefault="002E1E0A" w:rsidP="00495AB1">
      <w:pPr>
        <w:pStyle w:val="Text"/>
      </w:pPr>
      <w:r w:rsidRPr="00AC77A1">
        <w:t xml:space="preserve">Für die Angabe der </w:t>
      </w:r>
      <w:r w:rsidRPr="00672E6C">
        <w:t xml:space="preserve">Unternehmensreferenzen </w:t>
      </w:r>
      <w:r w:rsidR="00217E26" w:rsidRPr="00672E6C">
        <w:t xml:space="preserve">ist das </w:t>
      </w:r>
      <w:r w:rsidR="00217E26" w:rsidRPr="00F51A0B">
        <w:rPr>
          <w:b/>
          <w:bCs/>
        </w:rPr>
        <w:t xml:space="preserve">Formblatt </w:t>
      </w:r>
      <w:r w:rsidR="00535CE1" w:rsidRPr="00F51A0B">
        <w:rPr>
          <w:b/>
          <w:bCs/>
        </w:rPr>
        <w:t>A</w:t>
      </w:r>
      <w:r w:rsidRPr="00AC77A1">
        <w:t xml:space="preserve"> zu verwenden.</w:t>
      </w:r>
    </w:p>
    <w:p w14:paraId="4E39FE45" w14:textId="2ADDDDF4" w:rsidR="005804A4" w:rsidRDefault="005804A4">
      <w:pPr>
        <w:spacing w:after="160" w:line="259" w:lineRule="auto"/>
        <w:rPr>
          <w:szCs w:val="20"/>
        </w:rPr>
      </w:pPr>
      <w:r>
        <w:br w:type="page"/>
      </w:r>
    </w:p>
    <w:p w14:paraId="1C9897E9" w14:textId="77777777" w:rsidR="00495AB1" w:rsidRDefault="00495AB1" w:rsidP="00495AB1">
      <w:pPr>
        <w:pStyle w:val="Text"/>
      </w:pPr>
    </w:p>
    <w:p w14:paraId="6192ADE7" w14:textId="7908F38E" w:rsidR="00567C3A" w:rsidRPr="00AF60BF" w:rsidRDefault="00567C3A" w:rsidP="00567C3A">
      <w:pPr>
        <w:pStyle w:val="berschrift1"/>
      </w:pPr>
      <w:r>
        <w:t>Zertifizierung</w:t>
      </w:r>
    </w:p>
    <w:p w14:paraId="772FF70C" w14:textId="2291A7A2" w:rsidR="00F51A0B" w:rsidRDefault="00567C3A" w:rsidP="00495AB1">
      <w:pPr>
        <w:pStyle w:val="Text"/>
      </w:pPr>
      <w:r>
        <w:t>Der</w:t>
      </w:r>
      <w:r w:rsidRPr="00567C3A">
        <w:t xml:space="preserve"> Bieter </w:t>
      </w:r>
      <w:r>
        <w:t>muss</w:t>
      </w:r>
      <w:r w:rsidRPr="00567C3A">
        <w:t xml:space="preserve"> nachweisen, dass </w:t>
      </w:r>
      <w:r>
        <w:t>er</w:t>
      </w:r>
      <w:r w:rsidRPr="00567C3A">
        <w:t xml:space="preserve"> ein zertifiziertes Informationssicherheitsmanagementsystem gemäß ISO/IEC 27001 besitz</w:t>
      </w:r>
      <w:r w:rsidR="00F51A0B">
        <w:t>t.</w:t>
      </w:r>
    </w:p>
    <w:p w14:paraId="28C5C228" w14:textId="2FD55468" w:rsidR="00567C3A" w:rsidRDefault="00F51A0B" w:rsidP="00F51A0B">
      <w:pPr>
        <w:pStyle w:val="Text"/>
      </w:pPr>
      <w:r>
        <w:t xml:space="preserve">Der Nachweis ist durch Einreichung einer Eigenerklärung gemäß dem anliegenden </w:t>
      </w:r>
      <w:r w:rsidRPr="00F51A0B">
        <w:rPr>
          <w:b/>
          <w:bCs/>
        </w:rPr>
        <w:t>Form</w:t>
      </w:r>
      <w:r>
        <w:rPr>
          <w:b/>
          <w:bCs/>
        </w:rPr>
        <w:t>blatt</w:t>
      </w:r>
      <w:r w:rsidRPr="00F51A0B">
        <w:rPr>
          <w:b/>
          <w:bCs/>
        </w:rPr>
        <w:t xml:space="preserve"> B</w:t>
      </w:r>
      <w:r>
        <w:t xml:space="preserve"> zu erbringen.</w:t>
      </w:r>
    </w:p>
    <w:p w14:paraId="631A731A" w14:textId="3AC8BF13" w:rsidR="00F51A0B" w:rsidRDefault="00F51A0B" w:rsidP="00F51A0B">
      <w:pPr>
        <w:pStyle w:val="Text"/>
      </w:pPr>
      <w:r>
        <w:t>Die TK behält sich vor, das Original-Zertifikat nachzufordern.</w:t>
      </w:r>
    </w:p>
    <w:p w14:paraId="5400F87B" w14:textId="05FE87DE" w:rsidR="00567C3A" w:rsidRDefault="00567C3A" w:rsidP="00495AB1">
      <w:pPr>
        <w:pStyle w:val="Text"/>
      </w:pPr>
      <w:r w:rsidRPr="00567C3A">
        <w:t>Das Zertifikat muss zum Zeitpunkt der Vorlage gültig sein und die für die Auftragsdurchführung relevanten Bereiche abdecken.</w:t>
      </w:r>
    </w:p>
    <w:p w14:paraId="03B65887" w14:textId="77777777" w:rsidR="002645BA" w:rsidRPr="00CD0091" w:rsidRDefault="002645BA" w:rsidP="002645BA">
      <w:pPr>
        <w:pStyle w:val="Text"/>
        <w:rPr>
          <w:szCs w:val="24"/>
        </w:rPr>
      </w:pPr>
      <w:r w:rsidRPr="00CD0091">
        <w:rPr>
          <w:szCs w:val="24"/>
        </w:rPr>
        <w:t>Bei fehlender ISO-27001-Zertifizierung ist die Vorlage eines gleichwertigen Nachweises gemäß § 11 Abs. 3 VgV erforderlich. Gleichwertig sind z. B. SOC 2, FedRAMP (3.2.4 der LB)</w:t>
      </w:r>
    </w:p>
    <w:p w14:paraId="056EF489" w14:textId="77777777" w:rsidR="002645BA" w:rsidRPr="00CD0091" w:rsidRDefault="002645BA" w:rsidP="002645BA">
      <w:pPr>
        <w:pStyle w:val="Text"/>
        <w:rPr>
          <w:szCs w:val="24"/>
        </w:rPr>
      </w:pPr>
      <w:r w:rsidRPr="00CD0091">
        <w:rPr>
          <w:szCs w:val="24"/>
        </w:rPr>
        <w:t>Die Gleichwertigkeit ist vom Bieter durch geeignete Unterlagen (z. B. Zertifikatsbeschreibung, Curriculum, vergleichbare Dokumente) darzulegen.</w:t>
      </w:r>
    </w:p>
    <w:p w14:paraId="3181FADF" w14:textId="33B3C0D4" w:rsidR="00845E7B" w:rsidRDefault="002645BA" w:rsidP="00495AB1">
      <w:pPr>
        <w:pStyle w:val="Text"/>
      </w:pPr>
      <w:r w:rsidRPr="00CD0091">
        <w:rPr>
          <w:szCs w:val="24"/>
        </w:rPr>
        <w:t>Der Nachweis erfolgt durch Einreichung der genannten Qualifikation (Zertifikatskopie oder gleichwertiger Nachweis). Bei Geltendmachung einer gleichwertigen Qualifikation sind zusätzlich kurze Angaben zur inhaltlichen Vergleichbarkeit (max. ½ Seite pro Person) beizufügen.</w:t>
      </w:r>
    </w:p>
    <w:p w14:paraId="0486D771" w14:textId="2E4C51B4" w:rsidR="00845E7B" w:rsidRPr="00F10D35" w:rsidRDefault="00845E7B" w:rsidP="00845E7B">
      <w:pPr>
        <w:pStyle w:val="berschrift1"/>
      </w:pPr>
      <w:r w:rsidRPr="00F10D35">
        <w:t>Anzahl und Qualifikation de</w:t>
      </w:r>
      <w:r w:rsidR="005F4FBC" w:rsidRPr="00F10D35">
        <w:t>s eingesetzten Personals</w:t>
      </w:r>
    </w:p>
    <w:p w14:paraId="4403B0A4" w14:textId="7077E941" w:rsidR="00845E7B" w:rsidRPr="00F10D35" w:rsidRDefault="00845E7B" w:rsidP="00845E7B">
      <w:r w:rsidRPr="00F10D35">
        <w:t xml:space="preserve">Zum Nachweis der fachlichen Eignung des Bewerbers sind mit dem </w:t>
      </w:r>
      <w:r w:rsidR="005F4FBC" w:rsidRPr="00F10D35">
        <w:t>Angebot</w:t>
      </w:r>
      <w:r w:rsidRPr="00F10D35">
        <w:t xml:space="preserve"> Angaben zur Anzahl und Qualifikation de</w:t>
      </w:r>
      <w:r w:rsidR="005F4FBC" w:rsidRPr="00F10D35">
        <w:t xml:space="preserve">s Personals </w:t>
      </w:r>
      <w:r w:rsidRPr="00F10D35">
        <w:t>zu machen:</w:t>
      </w:r>
    </w:p>
    <w:p w14:paraId="5C9C4BF5" w14:textId="77777777" w:rsidR="00845E7B" w:rsidRPr="00F10D35" w:rsidRDefault="00845E7B" w:rsidP="00845E7B">
      <w:pPr>
        <w:spacing w:line="288" w:lineRule="auto"/>
        <w:rPr>
          <w:rFonts w:cs="Arial"/>
          <w:szCs w:val="20"/>
        </w:rPr>
      </w:pPr>
    </w:p>
    <w:p w14:paraId="731AE1AC" w14:textId="77777777" w:rsidR="00845E7B" w:rsidRPr="00F10D35" w:rsidRDefault="00845E7B" w:rsidP="00845E7B">
      <w:pPr>
        <w:pStyle w:val="Listenabsatz"/>
        <w:numPr>
          <w:ilvl w:val="0"/>
          <w:numId w:val="15"/>
        </w:numPr>
        <w:tabs>
          <w:tab w:val="clear" w:pos="720"/>
          <w:tab w:val="num" w:pos="360"/>
        </w:tabs>
        <w:autoSpaceDE w:val="0"/>
        <w:autoSpaceDN w:val="0"/>
        <w:adjustRightInd w:val="0"/>
        <w:spacing w:before="0"/>
        <w:ind w:left="426"/>
        <w:rPr>
          <w:b/>
          <w:bCs/>
          <w:u w:val="single"/>
        </w:rPr>
      </w:pPr>
      <w:r w:rsidRPr="00F10D35">
        <w:rPr>
          <w:b/>
          <w:bCs/>
          <w:u w:val="single"/>
        </w:rPr>
        <w:t>Integrationsspezialist</w:t>
      </w:r>
    </w:p>
    <w:p w14:paraId="6950845C" w14:textId="2022444F" w:rsidR="00845E7B" w:rsidRPr="00F10D35" w:rsidRDefault="00845E7B" w:rsidP="00845E7B">
      <w:pPr>
        <w:autoSpaceDE w:val="0"/>
        <w:autoSpaceDN w:val="0"/>
        <w:adjustRightInd w:val="0"/>
      </w:pPr>
      <w:r w:rsidRPr="00F10D35">
        <w:t xml:space="preserve">Der Bieter verfügt über mindestens </w:t>
      </w:r>
      <w:r w:rsidR="005804A4" w:rsidRPr="00F10D35">
        <w:t>drei</w:t>
      </w:r>
      <w:r w:rsidRPr="00F10D35">
        <w:t xml:space="preserve"> Integrationsspezialisten.</w:t>
      </w:r>
    </w:p>
    <w:p w14:paraId="50F2A772" w14:textId="7ECFD62B" w:rsidR="00845E7B" w:rsidRPr="00F10D35" w:rsidRDefault="00845E7B" w:rsidP="00845E7B">
      <w:pPr>
        <w:pStyle w:val="Listenabsatz"/>
        <w:numPr>
          <w:ilvl w:val="0"/>
          <w:numId w:val="0"/>
        </w:numPr>
        <w:autoSpaceDE w:val="0"/>
        <w:autoSpaceDN w:val="0"/>
        <w:adjustRightInd w:val="0"/>
        <w:spacing w:before="0"/>
      </w:pPr>
      <w:r w:rsidRPr="00F10D35">
        <w:t xml:space="preserve">Als Integrationsspezialisten sind Mitarbeiter zu verstehen, die in den letzten </w:t>
      </w:r>
      <w:r w:rsidR="00F10D35" w:rsidRPr="00F10D35">
        <w:t>3</w:t>
      </w:r>
      <w:r w:rsidRPr="00F10D35">
        <w:t xml:space="preserve"> Jahren (Stichtag ist der Ablauf der Angebotsfrist) bei der Einführung und Inbetriebnahme </w:t>
      </w:r>
      <w:r w:rsidR="00965722" w:rsidRPr="00F10D35">
        <w:t>der angebotenen MFT-Lösung</w:t>
      </w:r>
      <w:r w:rsidRPr="00F10D35">
        <w:t xml:space="preserve"> von mindestens </w:t>
      </w:r>
      <w:r w:rsidR="00AD142F">
        <w:t>3</w:t>
      </w:r>
      <w:r w:rsidR="005F4FBC" w:rsidRPr="00F10D35">
        <w:t xml:space="preserve"> </w:t>
      </w:r>
      <w:r w:rsidRPr="00F10D35">
        <w:t>Projekten Erfahrung gesammelt haben.</w:t>
      </w:r>
    </w:p>
    <w:p w14:paraId="5DD9A5D2" w14:textId="26F0E4B0" w:rsidR="00845E7B" w:rsidRPr="00F10D35" w:rsidRDefault="00845E7B" w:rsidP="00965722">
      <w:pPr>
        <w:pStyle w:val="Listenabsatz"/>
        <w:numPr>
          <w:ilvl w:val="0"/>
          <w:numId w:val="0"/>
        </w:numPr>
        <w:autoSpaceDE w:val="0"/>
        <w:autoSpaceDN w:val="0"/>
        <w:adjustRightInd w:val="0"/>
        <w:spacing w:before="0"/>
        <w:ind w:right="-144"/>
      </w:pPr>
      <w:r w:rsidRPr="00F10D35">
        <w:t xml:space="preserve">Für die Angabe der Unternehmensreferenz ist das </w:t>
      </w:r>
      <w:r w:rsidRPr="00F10D35">
        <w:rPr>
          <w:b/>
          <w:bCs/>
        </w:rPr>
        <w:t xml:space="preserve">Formblatt </w:t>
      </w:r>
      <w:r w:rsidR="000B76EF" w:rsidRPr="00F10D35">
        <w:rPr>
          <w:b/>
          <w:bCs/>
        </w:rPr>
        <w:t>C</w:t>
      </w:r>
      <w:r w:rsidRPr="00F10D35">
        <w:rPr>
          <w:b/>
          <w:bCs/>
        </w:rPr>
        <w:t>: Integrationsspezialist</w:t>
      </w:r>
      <w:r w:rsidRPr="00F10D35">
        <w:t xml:space="preserve"> zu </w:t>
      </w:r>
      <w:r w:rsidR="00965722" w:rsidRPr="00F10D35">
        <w:t>v</w:t>
      </w:r>
      <w:r w:rsidRPr="00F10D35">
        <w:t>erwenden.</w:t>
      </w:r>
    </w:p>
    <w:p w14:paraId="0C3E2A4C" w14:textId="77777777" w:rsidR="00845E7B" w:rsidRPr="00F10D35" w:rsidRDefault="00845E7B" w:rsidP="00845E7B">
      <w:pPr>
        <w:autoSpaceDE w:val="0"/>
        <w:autoSpaceDN w:val="0"/>
        <w:adjustRightInd w:val="0"/>
      </w:pPr>
    </w:p>
    <w:p w14:paraId="47E951E5" w14:textId="77777777" w:rsidR="00845E7B" w:rsidRPr="00F10D35" w:rsidRDefault="00845E7B" w:rsidP="00845E7B">
      <w:pPr>
        <w:pStyle w:val="Listenabsatz"/>
        <w:numPr>
          <w:ilvl w:val="0"/>
          <w:numId w:val="15"/>
        </w:numPr>
        <w:tabs>
          <w:tab w:val="clear" w:pos="720"/>
          <w:tab w:val="num" w:pos="360"/>
        </w:tabs>
        <w:autoSpaceDE w:val="0"/>
        <w:autoSpaceDN w:val="0"/>
        <w:adjustRightInd w:val="0"/>
        <w:spacing w:before="0"/>
        <w:ind w:left="426"/>
        <w:rPr>
          <w:b/>
          <w:bCs/>
          <w:u w:val="single"/>
        </w:rPr>
      </w:pPr>
      <w:r w:rsidRPr="00F10D35">
        <w:rPr>
          <w:b/>
          <w:bCs/>
          <w:u w:val="single"/>
        </w:rPr>
        <w:t>Betriebsspezialist</w:t>
      </w:r>
    </w:p>
    <w:p w14:paraId="5CF79612" w14:textId="2DDAB707" w:rsidR="00845E7B" w:rsidRPr="00F10D35" w:rsidRDefault="00845E7B" w:rsidP="00845E7B">
      <w:pPr>
        <w:autoSpaceDE w:val="0"/>
        <w:autoSpaceDN w:val="0"/>
        <w:adjustRightInd w:val="0"/>
      </w:pPr>
      <w:r w:rsidRPr="00F10D35">
        <w:t xml:space="preserve">Der Bewerber verfügt über mindestens </w:t>
      </w:r>
      <w:r w:rsidR="005804A4" w:rsidRPr="00F10D35">
        <w:t>drei</w:t>
      </w:r>
      <w:r w:rsidRPr="00F10D35">
        <w:t xml:space="preserve"> Betriebsspezialisten.</w:t>
      </w:r>
    </w:p>
    <w:p w14:paraId="214523EE" w14:textId="2F0349FE" w:rsidR="00845E7B" w:rsidRPr="00F10D35" w:rsidRDefault="00845E7B" w:rsidP="00845E7B">
      <w:pPr>
        <w:pStyle w:val="Listenabsatz"/>
        <w:numPr>
          <w:ilvl w:val="0"/>
          <w:numId w:val="0"/>
        </w:numPr>
        <w:autoSpaceDE w:val="0"/>
        <w:autoSpaceDN w:val="0"/>
        <w:adjustRightInd w:val="0"/>
        <w:spacing w:before="0"/>
      </w:pPr>
      <w:r w:rsidRPr="00F10D35">
        <w:t xml:space="preserve">Als Betriebsspezialist sind Mitarbeiter zu verstehen, die in den letzten </w:t>
      </w:r>
      <w:r w:rsidR="00F10D35" w:rsidRPr="00F10D35">
        <w:t>3</w:t>
      </w:r>
      <w:r w:rsidRPr="00F10D35">
        <w:t xml:space="preserve"> Jahren (Stichtag ist der Ablauf der Angebotsfrist) Administrations- und Betriebserfahrung im Umgang und der Nutzung der angebotenen </w:t>
      </w:r>
      <w:r w:rsidR="005F4FBC" w:rsidRPr="00F10D35">
        <w:t>MFT-Lösung</w:t>
      </w:r>
      <w:r w:rsidRPr="00F10D35">
        <w:t xml:space="preserve"> haben. Dabei muss der Betrieb </w:t>
      </w:r>
      <w:r w:rsidR="00F10D35" w:rsidRPr="00F10D35">
        <w:t xml:space="preserve">jeweils </w:t>
      </w:r>
      <w:r w:rsidRPr="00F10D35">
        <w:t>mindesten 12 Monate begleitet worden sein.</w:t>
      </w:r>
    </w:p>
    <w:p w14:paraId="599A9FA1" w14:textId="4995188A" w:rsidR="00845E7B" w:rsidRPr="00F10D35" w:rsidRDefault="00845E7B" w:rsidP="00845E7B">
      <w:pPr>
        <w:pStyle w:val="Listenabsatz"/>
        <w:numPr>
          <w:ilvl w:val="0"/>
          <w:numId w:val="0"/>
        </w:numPr>
        <w:autoSpaceDE w:val="0"/>
        <w:autoSpaceDN w:val="0"/>
        <w:adjustRightInd w:val="0"/>
        <w:spacing w:before="0"/>
      </w:pPr>
      <w:r w:rsidRPr="00F10D35">
        <w:t xml:space="preserve">Für die Angabe der Unternehmensreferenz ist das </w:t>
      </w:r>
      <w:r w:rsidRPr="00F10D35">
        <w:rPr>
          <w:b/>
          <w:bCs/>
        </w:rPr>
        <w:t xml:space="preserve">Formblatt </w:t>
      </w:r>
      <w:r w:rsidR="000B76EF" w:rsidRPr="00F10D35">
        <w:rPr>
          <w:b/>
          <w:bCs/>
        </w:rPr>
        <w:t>D</w:t>
      </w:r>
      <w:r w:rsidRPr="00F10D35">
        <w:rPr>
          <w:b/>
          <w:bCs/>
        </w:rPr>
        <w:t>: Betriebsspezialist</w:t>
      </w:r>
      <w:r w:rsidRPr="00F10D35">
        <w:t xml:space="preserve"> zu verwenden.</w:t>
      </w:r>
    </w:p>
    <w:p w14:paraId="15AB9F65" w14:textId="77777777" w:rsidR="00965722" w:rsidRPr="00F10D35" w:rsidRDefault="00965722" w:rsidP="00845E7B">
      <w:pPr>
        <w:pStyle w:val="Listenabsatz"/>
        <w:numPr>
          <w:ilvl w:val="0"/>
          <w:numId w:val="0"/>
        </w:numPr>
        <w:autoSpaceDE w:val="0"/>
        <w:autoSpaceDN w:val="0"/>
        <w:adjustRightInd w:val="0"/>
        <w:spacing w:before="0"/>
      </w:pPr>
    </w:p>
    <w:p w14:paraId="7694CED6" w14:textId="20BFD9AF" w:rsidR="005F4FBC" w:rsidRPr="00F10D35" w:rsidRDefault="005F4FBC" w:rsidP="005F4FBC">
      <w:pPr>
        <w:pStyle w:val="Listenabsatz"/>
        <w:numPr>
          <w:ilvl w:val="0"/>
          <w:numId w:val="15"/>
        </w:numPr>
        <w:tabs>
          <w:tab w:val="clear" w:pos="720"/>
          <w:tab w:val="num" w:pos="360"/>
        </w:tabs>
        <w:autoSpaceDE w:val="0"/>
        <w:autoSpaceDN w:val="0"/>
        <w:adjustRightInd w:val="0"/>
        <w:spacing w:before="0"/>
        <w:ind w:left="426"/>
        <w:rPr>
          <w:b/>
          <w:bCs/>
          <w:u w:val="single"/>
        </w:rPr>
      </w:pPr>
      <w:r w:rsidRPr="00F10D35">
        <w:rPr>
          <w:b/>
          <w:bCs/>
          <w:u w:val="single"/>
        </w:rPr>
        <w:t>Projektleiter</w:t>
      </w:r>
    </w:p>
    <w:p w14:paraId="7E341C15" w14:textId="1582FC30" w:rsidR="00965722" w:rsidRPr="00F10D35" w:rsidRDefault="00965722" w:rsidP="00965722">
      <w:pPr>
        <w:tabs>
          <w:tab w:val="num" w:pos="360"/>
        </w:tabs>
        <w:autoSpaceDE w:val="0"/>
        <w:autoSpaceDN w:val="0"/>
        <w:adjustRightInd w:val="0"/>
      </w:pPr>
      <w:r w:rsidRPr="00F10D35">
        <w:t xml:space="preserve">Der Bewerber verfügt über mindestens </w:t>
      </w:r>
      <w:r w:rsidR="005804A4" w:rsidRPr="00F10D35">
        <w:t>drei</w:t>
      </w:r>
      <w:r w:rsidRPr="00F10D35">
        <w:t xml:space="preserve"> </w:t>
      </w:r>
      <w:r w:rsidR="00E6089A" w:rsidRPr="00F10D35">
        <w:t>Projektleiteiter</w:t>
      </w:r>
      <w:r w:rsidRPr="00F10D35">
        <w:t>.</w:t>
      </w:r>
    </w:p>
    <w:p w14:paraId="302650EF" w14:textId="274B3812" w:rsidR="00965722" w:rsidRPr="00F10D35" w:rsidRDefault="00965722" w:rsidP="00965722">
      <w:pPr>
        <w:tabs>
          <w:tab w:val="num" w:pos="360"/>
        </w:tabs>
        <w:autoSpaceDE w:val="0"/>
        <w:autoSpaceDN w:val="0"/>
        <w:adjustRightInd w:val="0"/>
      </w:pPr>
      <w:r w:rsidRPr="00F10D35">
        <w:t xml:space="preserve">Als </w:t>
      </w:r>
      <w:r w:rsidR="00F10D35" w:rsidRPr="00F10D35">
        <w:t>Projektleiter</w:t>
      </w:r>
      <w:r w:rsidRPr="00F10D35">
        <w:t xml:space="preserve"> sind Mitarbeiter zu verstehen, die in den letzten </w:t>
      </w:r>
      <w:r w:rsidR="00F10D35" w:rsidRPr="00F10D35">
        <w:t>3</w:t>
      </w:r>
      <w:r w:rsidRPr="00F10D35">
        <w:t xml:space="preserve"> Jahren (Stichtag ist der Ablauf der Angebotsfrist) </w:t>
      </w:r>
      <w:r w:rsidR="00E6089A" w:rsidRPr="00F10D35">
        <w:t xml:space="preserve">Erfahrungen bei der Leitung von Projekten im Umfeld der Einführung und Inbetriebnahme von komplexen technischen Lösungen im Enterprise Business Umfeld </w:t>
      </w:r>
      <w:r w:rsidR="00F10D35" w:rsidRPr="00F10D35">
        <w:t xml:space="preserve">gesammelt </w:t>
      </w:r>
      <w:r w:rsidRPr="00F10D35">
        <w:t xml:space="preserve">haben. </w:t>
      </w:r>
    </w:p>
    <w:p w14:paraId="6156EA18" w14:textId="77777777" w:rsidR="00965722" w:rsidRPr="00F10D35" w:rsidRDefault="00965722" w:rsidP="00965722">
      <w:pPr>
        <w:tabs>
          <w:tab w:val="num" w:pos="360"/>
        </w:tabs>
        <w:autoSpaceDE w:val="0"/>
        <w:autoSpaceDN w:val="0"/>
        <w:adjustRightInd w:val="0"/>
      </w:pPr>
    </w:p>
    <w:p w14:paraId="0530A51B" w14:textId="25D67D8E" w:rsidR="005F4FBC" w:rsidRPr="00F10D35" w:rsidRDefault="00965722" w:rsidP="00965722">
      <w:pPr>
        <w:tabs>
          <w:tab w:val="num" w:pos="360"/>
        </w:tabs>
        <w:autoSpaceDE w:val="0"/>
        <w:autoSpaceDN w:val="0"/>
        <w:adjustRightInd w:val="0"/>
      </w:pPr>
      <w:r w:rsidRPr="00F10D35">
        <w:t xml:space="preserve">Für die Angabe der Unternehmensreferenz ist das </w:t>
      </w:r>
      <w:r w:rsidRPr="00F10D35">
        <w:rPr>
          <w:b/>
          <w:bCs/>
        </w:rPr>
        <w:t xml:space="preserve">Formblatt E: </w:t>
      </w:r>
      <w:r w:rsidR="00E6089A" w:rsidRPr="00F10D35">
        <w:rPr>
          <w:b/>
          <w:bCs/>
        </w:rPr>
        <w:t>Projektleiter</w:t>
      </w:r>
      <w:r w:rsidRPr="00F10D35">
        <w:t xml:space="preserve"> zu verwenden.</w:t>
      </w:r>
    </w:p>
    <w:p w14:paraId="37FEB79C" w14:textId="77777777" w:rsidR="00965722" w:rsidRPr="00F10D35" w:rsidRDefault="00965722" w:rsidP="005F4FBC">
      <w:pPr>
        <w:tabs>
          <w:tab w:val="num" w:pos="360"/>
        </w:tabs>
        <w:autoSpaceDE w:val="0"/>
        <w:autoSpaceDN w:val="0"/>
        <w:adjustRightInd w:val="0"/>
        <w:rPr>
          <w:b/>
          <w:bCs/>
          <w:u w:val="single"/>
        </w:rPr>
      </w:pPr>
    </w:p>
    <w:p w14:paraId="00ACD81E" w14:textId="77777777" w:rsidR="005804A4" w:rsidRPr="00F10D35" w:rsidRDefault="005804A4" w:rsidP="005F4FBC">
      <w:pPr>
        <w:tabs>
          <w:tab w:val="num" w:pos="360"/>
        </w:tabs>
        <w:autoSpaceDE w:val="0"/>
        <w:autoSpaceDN w:val="0"/>
        <w:adjustRightInd w:val="0"/>
        <w:rPr>
          <w:b/>
          <w:bCs/>
          <w:u w:val="single"/>
        </w:rPr>
      </w:pPr>
    </w:p>
    <w:p w14:paraId="461417A8" w14:textId="77777777" w:rsidR="005804A4" w:rsidRPr="00F10D35" w:rsidRDefault="005804A4" w:rsidP="005F4FBC">
      <w:pPr>
        <w:tabs>
          <w:tab w:val="num" w:pos="360"/>
        </w:tabs>
        <w:autoSpaceDE w:val="0"/>
        <w:autoSpaceDN w:val="0"/>
        <w:adjustRightInd w:val="0"/>
        <w:rPr>
          <w:b/>
          <w:bCs/>
          <w:u w:val="single"/>
        </w:rPr>
      </w:pPr>
    </w:p>
    <w:p w14:paraId="1F6B80C1" w14:textId="77777777" w:rsidR="005804A4" w:rsidRPr="00F10D35" w:rsidRDefault="005804A4" w:rsidP="005F4FBC">
      <w:pPr>
        <w:tabs>
          <w:tab w:val="num" w:pos="360"/>
        </w:tabs>
        <w:autoSpaceDE w:val="0"/>
        <w:autoSpaceDN w:val="0"/>
        <w:adjustRightInd w:val="0"/>
        <w:rPr>
          <w:b/>
          <w:bCs/>
          <w:u w:val="single"/>
        </w:rPr>
      </w:pPr>
    </w:p>
    <w:p w14:paraId="2F989778" w14:textId="77777777" w:rsidR="005804A4" w:rsidRPr="00F10D35" w:rsidRDefault="005804A4" w:rsidP="005F4FBC">
      <w:pPr>
        <w:tabs>
          <w:tab w:val="num" w:pos="360"/>
        </w:tabs>
        <w:autoSpaceDE w:val="0"/>
        <w:autoSpaceDN w:val="0"/>
        <w:adjustRightInd w:val="0"/>
        <w:rPr>
          <w:b/>
          <w:bCs/>
          <w:u w:val="single"/>
        </w:rPr>
      </w:pPr>
    </w:p>
    <w:p w14:paraId="179196EE" w14:textId="77777777" w:rsidR="005F4FBC" w:rsidRPr="00F10D35" w:rsidRDefault="005F4FBC" w:rsidP="005F4FBC">
      <w:pPr>
        <w:tabs>
          <w:tab w:val="num" w:pos="360"/>
        </w:tabs>
        <w:autoSpaceDE w:val="0"/>
        <w:autoSpaceDN w:val="0"/>
        <w:adjustRightInd w:val="0"/>
        <w:rPr>
          <w:b/>
          <w:bCs/>
          <w:u w:val="single"/>
        </w:rPr>
      </w:pPr>
    </w:p>
    <w:p w14:paraId="582F49FC" w14:textId="2BD7B966" w:rsidR="005F4FBC" w:rsidRPr="00F10D35" w:rsidRDefault="005F4FBC" w:rsidP="005F4FBC">
      <w:pPr>
        <w:pStyle w:val="Listenabsatz"/>
        <w:numPr>
          <w:ilvl w:val="0"/>
          <w:numId w:val="15"/>
        </w:numPr>
        <w:tabs>
          <w:tab w:val="clear" w:pos="720"/>
          <w:tab w:val="num" w:pos="360"/>
        </w:tabs>
        <w:autoSpaceDE w:val="0"/>
        <w:autoSpaceDN w:val="0"/>
        <w:adjustRightInd w:val="0"/>
        <w:spacing w:before="0"/>
        <w:ind w:left="426"/>
        <w:rPr>
          <w:b/>
          <w:bCs/>
          <w:u w:val="single"/>
        </w:rPr>
      </w:pPr>
      <w:r w:rsidRPr="00F10D35">
        <w:rPr>
          <w:b/>
          <w:bCs/>
          <w:u w:val="single"/>
        </w:rPr>
        <w:t>Schulung</w:t>
      </w:r>
      <w:r w:rsidR="00E6089A" w:rsidRPr="00F10D35">
        <w:rPr>
          <w:b/>
          <w:bCs/>
          <w:u w:val="single"/>
        </w:rPr>
        <w:t>s</w:t>
      </w:r>
      <w:r w:rsidRPr="00F10D35">
        <w:rPr>
          <w:b/>
          <w:bCs/>
          <w:u w:val="single"/>
        </w:rPr>
        <w:t>spezialist</w:t>
      </w:r>
    </w:p>
    <w:p w14:paraId="6C5A169E" w14:textId="72BC630B" w:rsidR="00E6089A" w:rsidRPr="00F10D35" w:rsidRDefault="00E6089A" w:rsidP="00E6089A">
      <w:pPr>
        <w:autoSpaceDE w:val="0"/>
        <w:autoSpaceDN w:val="0"/>
        <w:adjustRightInd w:val="0"/>
      </w:pPr>
      <w:r w:rsidRPr="00F10D35">
        <w:t xml:space="preserve">Der Bieter verfügt über mindestens </w:t>
      </w:r>
      <w:r w:rsidR="005804A4" w:rsidRPr="00F10D35">
        <w:t>drei</w:t>
      </w:r>
      <w:r w:rsidRPr="00F10D35">
        <w:t xml:space="preserve"> Schulungsspezialisten.</w:t>
      </w:r>
    </w:p>
    <w:p w14:paraId="57229173" w14:textId="15071B12" w:rsidR="00E6089A" w:rsidRPr="00F10D35" w:rsidRDefault="00E6089A" w:rsidP="00E6089A">
      <w:pPr>
        <w:autoSpaceDE w:val="0"/>
        <w:autoSpaceDN w:val="0"/>
        <w:adjustRightInd w:val="0"/>
      </w:pPr>
      <w:r w:rsidRPr="00F10D35">
        <w:t xml:space="preserve">Als Schulungsspezialisten sind Mitarbeiter zu verstehen, die in den letzten </w:t>
      </w:r>
      <w:r w:rsidR="00F10D35" w:rsidRPr="00F10D35">
        <w:t>3</w:t>
      </w:r>
      <w:r w:rsidRPr="00F10D35">
        <w:t xml:space="preserve"> Jahren (Stichtag ist der Ablauf der Angebotsfrist) Erfahrungen bei der Schulung von Administratoren</w:t>
      </w:r>
      <w:r w:rsidR="00F10D35" w:rsidRPr="00F10D35">
        <w:t xml:space="preserve"> und Anwender</w:t>
      </w:r>
      <w:r w:rsidRPr="00F10D35">
        <w:t xml:space="preserve"> für die angebotene MFT-Lösung </w:t>
      </w:r>
      <w:r w:rsidR="00F10D35" w:rsidRPr="00F10D35">
        <w:t xml:space="preserve">gesammelt </w:t>
      </w:r>
      <w:r w:rsidRPr="00F10D35">
        <w:t>haben.</w:t>
      </w:r>
    </w:p>
    <w:p w14:paraId="58014285" w14:textId="4A4C9C5C" w:rsidR="00E6089A" w:rsidRPr="00E6089A" w:rsidRDefault="00E6089A" w:rsidP="00E6089A">
      <w:pPr>
        <w:tabs>
          <w:tab w:val="num" w:pos="360"/>
        </w:tabs>
        <w:autoSpaceDE w:val="0"/>
        <w:autoSpaceDN w:val="0"/>
        <w:adjustRightInd w:val="0"/>
        <w:rPr>
          <w:b/>
          <w:bCs/>
          <w:highlight w:val="yellow"/>
          <w:u w:val="single"/>
        </w:rPr>
      </w:pPr>
      <w:r w:rsidRPr="00F10D35">
        <w:t xml:space="preserve">Für die Angabe der Unternehmensreferenz ist das </w:t>
      </w:r>
      <w:r w:rsidRPr="00F10D35">
        <w:rPr>
          <w:b/>
          <w:bCs/>
        </w:rPr>
        <w:t>Formblatt F: Schulungsspezialist</w:t>
      </w:r>
      <w:r w:rsidRPr="00F10D35">
        <w:t xml:space="preserve"> zu verwenden</w:t>
      </w:r>
    </w:p>
    <w:p w14:paraId="14095873" w14:textId="77777777" w:rsidR="005F4FBC" w:rsidRDefault="005F4FBC" w:rsidP="005F4FBC">
      <w:pPr>
        <w:tabs>
          <w:tab w:val="num" w:pos="360"/>
        </w:tabs>
        <w:autoSpaceDE w:val="0"/>
        <w:autoSpaceDN w:val="0"/>
        <w:adjustRightInd w:val="0"/>
        <w:rPr>
          <w:b/>
          <w:bCs/>
          <w:highlight w:val="yellow"/>
          <w:u w:val="single"/>
        </w:rPr>
      </w:pPr>
    </w:p>
    <w:p w14:paraId="170695D9" w14:textId="40A44247" w:rsidR="00845E7B" w:rsidRDefault="00845E7B" w:rsidP="00845E7B">
      <w:pPr>
        <w:pStyle w:val="Text"/>
        <w:rPr>
          <w:rFonts w:cs="Arial"/>
          <w:b/>
          <w:bCs/>
          <w:color w:val="000000" w:themeColor="text1"/>
        </w:rPr>
      </w:pPr>
      <w:r w:rsidRPr="00F80CAC">
        <w:rPr>
          <w:rFonts w:cs="Arial"/>
          <w:b/>
          <w:bCs/>
          <w:color w:val="000000" w:themeColor="text1"/>
        </w:rPr>
        <w:t xml:space="preserve">Ansprechpartner mit Kontaktdaten sind </w:t>
      </w:r>
      <w:r w:rsidR="00F80CAC" w:rsidRPr="00F80CAC">
        <w:rPr>
          <w:rFonts w:cs="Arial"/>
          <w:b/>
          <w:bCs/>
          <w:color w:val="000000" w:themeColor="text1"/>
        </w:rPr>
        <w:t>-sofern vorgesehen-</w:t>
      </w:r>
      <w:r w:rsidRPr="00F80CAC">
        <w:rPr>
          <w:rFonts w:cs="Arial"/>
          <w:b/>
          <w:bCs/>
          <w:color w:val="000000" w:themeColor="text1"/>
        </w:rPr>
        <w:t xml:space="preserve"> zunächst nicht zwingend einzureichen, müssen aber auf Nachfrage der TK zur Verfügung gestellt werden.</w:t>
      </w:r>
    </w:p>
    <w:p w14:paraId="18D37D9E" w14:textId="77777777" w:rsidR="00845E7B" w:rsidRDefault="00845E7B" w:rsidP="00495AB1">
      <w:pPr>
        <w:pStyle w:val="Text"/>
      </w:pPr>
    </w:p>
    <w:p w14:paraId="21DC8E23" w14:textId="25458BDD" w:rsidR="00495AB1" w:rsidRDefault="00495AB1" w:rsidP="00495AB1">
      <w:pPr>
        <w:pStyle w:val="Text"/>
      </w:pPr>
      <w:r>
        <w:br w:type="page"/>
      </w:r>
    </w:p>
    <w:p w14:paraId="683D223A" w14:textId="60F7C210" w:rsidR="00495AB1" w:rsidRPr="00DE15E6" w:rsidRDefault="00E02F71" w:rsidP="00616CC1">
      <w:pPr>
        <w:pStyle w:val="berschrift1"/>
        <w:numPr>
          <w:ilvl w:val="0"/>
          <w:numId w:val="0"/>
        </w:numPr>
      </w:pPr>
      <w:r>
        <w:lastRenderedPageBreak/>
        <w:t>Formblatt A</w:t>
      </w:r>
    </w:p>
    <w:tbl>
      <w:tblPr>
        <w:tblStyle w:val="Tabellenraster"/>
        <w:tblW w:w="0" w:type="auto"/>
        <w:tblInd w:w="-5" w:type="dxa"/>
        <w:tblLook w:val="04A0" w:firstRow="1" w:lastRow="0" w:firstColumn="1" w:lastColumn="0" w:noHBand="0" w:noVBand="1"/>
      </w:tblPr>
      <w:tblGrid>
        <w:gridCol w:w="2967"/>
        <w:gridCol w:w="6098"/>
      </w:tblGrid>
      <w:tr w:rsidR="00495AB1" w:rsidRPr="00DE15E6" w14:paraId="2AD2EAB8" w14:textId="77777777" w:rsidTr="00D1371D">
        <w:tc>
          <w:tcPr>
            <w:tcW w:w="2967" w:type="dxa"/>
          </w:tcPr>
          <w:p w14:paraId="2DFD5EE2" w14:textId="77777777" w:rsidR="00495AB1" w:rsidRDefault="00495AB1" w:rsidP="004F30FB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 w:rsidRPr="00495AB1">
              <w:rPr>
                <w:rFonts w:cs="Arial"/>
                <w:b/>
                <w:color w:val="000000"/>
                <w:szCs w:val="20"/>
              </w:rPr>
              <w:t>Referenz Nr.</w:t>
            </w:r>
          </w:p>
          <w:p w14:paraId="6F4B7261" w14:textId="607A17F3" w:rsidR="00495AB1" w:rsidRPr="001A4CD6" w:rsidRDefault="00495AB1" w:rsidP="004F30FB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</w:tcPr>
          <w:p w14:paraId="3C6FDF36" w14:textId="46F5AF9A" w:rsidR="00495AB1" w:rsidRPr="00672E6C" w:rsidRDefault="00495AB1" w:rsidP="004F30FB">
            <w:pPr>
              <w:autoSpaceDE w:val="0"/>
              <w:autoSpaceDN w:val="0"/>
              <w:adjustRightInd w:val="0"/>
              <w:rPr>
                <w:rFonts w:cs="Arial"/>
                <w:b/>
                <w:bCs/>
                <w:szCs w:val="20"/>
              </w:rPr>
            </w:pPr>
            <w:r w:rsidRPr="00672E6C">
              <w:rPr>
                <w:rFonts w:cs="Arial"/>
                <w:b/>
                <w:bCs/>
                <w:szCs w:val="20"/>
              </w:rPr>
              <w:t>1</w:t>
            </w:r>
          </w:p>
        </w:tc>
      </w:tr>
      <w:tr w:rsidR="00495AB1" w:rsidRPr="00DE15E6" w14:paraId="3F3FF693" w14:textId="77777777" w:rsidTr="00D1371D">
        <w:tc>
          <w:tcPr>
            <w:tcW w:w="2967" w:type="dxa"/>
          </w:tcPr>
          <w:p w14:paraId="6D491C4B" w14:textId="77777777" w:rsidR="00567C3A" w:rsidRPr="009A7A46" w:rsidRDefault="00567C3A" w:rsidP="00567C3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Wer hat das Projekt</w:t>
            </w:r>
          </w:p>
          <w:p w14:paraId="28CF4F4D" w14:textId="77777777" w:rsidR="00567C3A" w:rsidRPr="009A7A46" w:rsidRDefault="00567C3A" w:rsidP="00567C3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durchgeführt</w:t>
            </w:r>
          </w:p>
          <w:p w14:paraId="3421FFBC" w14:textId="77777777" w:rsidR="00567C3A" w:rsidRPr="009A7A46" w:rsidRDefault="00567C3A" w:rsidP="00567C3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(Unternehmensname)?</w:t>
            </w:r>
          </w:p>
          <w:p w14:paraId="175CA312" w14:textId="77777777" w:rsidR="00567C3A" w:rsidRPr="009A7A46" w:rsidRDefault="00567C3A" w:rsidP="00567C3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Bewerber bzw. Bewerber-/</w:t>
            </w:r>
          </w:p>
          <w:p w14:paraId="57E89FDC" w14:textId="77777777" w:rsidR="00567C3A" w:rsidRPr="009A7A46" w:rsidRDefault="00567C3A" w:rsidP="00567C3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Bietergemeinschaft oder</w:t>
            </w:r>
          </w:p>
          <w:p w14:paraId="1249AF37" w14:textId="77777777" w:rsidR="00567C3A" w:rsidRPr="009A7A46" w:rsidRDefault="00567C3A" w:rsidP="00567C3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Drittunternehmer:</w:t>
            </w:r>
          </w:p>
          <w:p w14:paraId="16E392F5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</w:tcPr>
          <w:p w14:paraId="33898F01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  <w:tr w:rsidR="00495AB1" w:rsidRPr="00DE15E6" w14:paraId="1D7C0EF0" w14:textId="77777777" w:rsidTr="00D1371D">
        <w:tc>
          <w:tcPr>
            <w:tcW w:w="2967" w:type="dxa"/>
          </w:tcPr>
          <w:p w14:paraId="60D90B3D" w14:textId="77777777" w:rsidR="00567C3A" w:rsidRPr="009A7A46" w:rsidRDefault="00567C3A" w:rsidP="00567C3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Bei wem wurde das Projekt</w:t>
            </w:r>
          </w:p>
          <w:p w14:paraId="019115A8" w14:textId="77777777" w:rsidR="00567C3A" w:rsidRPr="009A7A46" w:rsidRDefault="00567C3A" w:rsidP="00567C3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durchgeführt?</w:t>
            </w:r>
          </w:p>
          <w:p w14:paraId="35F87020" w14:textId="77777777" w:rsidR="00567C3A" w:rsidRPr="009A7A46" w:rsidRDefault="00567C3A" w:rsidP="00567C3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Auftraggeber des</w:t>
            </w:r>
          </w:p>
          <w:p w14:paraId="16F247E8" w14:textId="77777777" w:rsidR="00567C3A" w:rsidRPr="009A7A46" w:rsidRDefault="00567C3A" w:rsidP="00567C3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Referenzprojekts:</w:t>
            </w:r>
          </w:p>
          <w:p w14:paraId="00B3B4BF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6098" w:type="dxa"/>
          </w:tcPr>
          <w:p w14:paraId="0929A3C2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  <w:tr w:rsidR="00495AB1" w:rsidRPr="00DE15E6" w14:paraId="77772419" w14:textId="77777777" w:rsidTr="00D1371D">
        <w:tc>
          <w:tcPr>
            <w:tcW w:w="2967" w:type="dxa"/>
          </w:tcPr>
          <w:p w14:paraId="3B55DAC7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b/>
                <w:szCs w:val="20"/>
              </w:rPr>
            </w:pPr>
            <w:r w:rsidRPr="00DE15E6">
              <w:rPr>
                <w:rFonts w:cs="Arial"/>
                <w:b/>
                <w:szCs w:val="20"/>
              </w:rPr>
              <w:t>Ansprechpartner:</w:t>
            </w:r>
          </w:p>
          <w:p w14:paraId="67B6CE5C" w14:textId="078E80C4" w:rsidR="00495AB1" w:rsidRPr="00DE15E6" w:rsidRDefault="0079652B" w:rsidP="0079652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79652B">
              <w:rPr>
                <w:rFonts w:cs="Arial"/>
                <w:i/>
                <w:color w:val="000000"/>
                <w:sz w:val="18"/>
                <w:szCs w:val="18"/>
              </w:rPr>
              <w:t>(Angabe zunächst freiwillig)</w:t>
            </w:r>
          </w:p>
        </w:tc>
        <w:tc>
          <w:tcPr>
            <w:tcW w:w="6098" w:type="dxa"/>
          </w:tcPr>
          <w:p w14:paraId="6B177B48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7EE16D84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Name:</w:t>
            </w:r>
            <w:r w:rsidRPr="00DE15E6">
              <w:rPr>
                <w:rFonts w:cs="Arial"/>
                <w:szCs w:val="20"/>
              </w:rPr>
              <w:tab/>
            </w:r>
            <w:r w:rsidRPr="00DE15E6">
              <w:rPr>
                <w:rFonts w:cs="Arial"/>
                <w:szCs w:val="20"/>
              </w:rPr>
              <w:tab/>
              <w:t>__________________________________</w:t>
            </w:r>
          </w:p>
          <w:p w14:paraId="2933649B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33A74755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Telefon:</w:t>
            </w:r>
            <w:r w:rsidRPr="00DE15E6">
              <w:rPr>
                <w:rFonts w:cs="Arial"/>
                <w:szCs w:val="20"/>
              </w:rPr>
              <w:tab/>
              <w:t>__________________________________</w:t>
            </w:r>
          </w:p>
          <w:p w14:paraId="3368441F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420A3499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E-Mail:</w:t>
            </w:r>
            <w:r w:rsidRPr="00DE15E6">
              <w:rPr>
                <w:rFonts w:cs="Arial"/>
                <w:szCs w:val="20"/>
              </w:rPr>
              <w:tab/>
            </w:r>
            <w:r w:rsidRPr="00DE15E6">
              <w:rPr>
                <w:rFonts w:cs="Arial"/>
                <w:szCs w:val="20"/>
              </w:rPr>
              <w:tab/>
              <w:t>__________________________________</w:t>
            </w:r>
          </w:p>
          <w:p w14:paraId="1C90BB88" w14:textId="77777777" w:rsidR="00495AB1" w:rsidRPr="00DE15E6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  <w:tr w:rsidR="00495AB1" w:rsidRPr="00901FF4" w14:paraId="0B004055" w14:textId="77777777" w:rsidTr="00D1371D">
        <w:tc>
          <w:tcPr>
            <w:tcW w:w="2967" w:type="dxa"/>
          </w:tcPr>
          <w:p w14:paraId="3567F9BF" w14:textId="77777777" w:rsidR="00567C3A" w:rsidRDefault="00567C3A" w:rsidP="00567C3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>
              <w:rPr>
                <w:rFonts w:cs="Arial"/>
                <w:b/>
                <w:bCs/>
                <w:color w:val="000000" w:themeColor="text1"/>
                <w:u w:val="single"/>
              </w:rPr>
              <w:t>Mindestkriterium</w:t>
            </w:r>
            <w:r w:rsidRPr="0F103431">
              <w:rPr>
                <w:rFonts w:cs="Arial"/>
                <w:b/>
                <w:bCs/>
                <w:color w:val="000000" w:themeColor="text1"/>
              </w:rPr>
              <w:t>:</w:t>
            </w:r>
          </w:p>
          <w:p w14:paraId="70E4D6EC" w14:textId="77777777" w:rsidR="00567C3A" w:rsidRPr="00EA4E48" w:rsidRDefault="00567C3A" w:rsidP="00567C3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</w:pPr>
            <w:r w:rsidRPr="0F103431"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  <w:t>(zum Nachweis der Eignung muss die Angabe mit „ja“ bestätigt worden sein.)</w:t>
            </w:r>
          </w:p>
          <w:p w14:paraId="6F375996" w14:textId="34B959AD" w:rsidR="00495AB1" w:rsidRPr="00901FF4" w:rsidRDefault="00495AB1" w:rsidP="004F30FB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6098" w:type="dxa"/>
          </w:tcPr>
          <w:p w14:paraId="00BD8A6A" w14:textId="04DB5F42" w:rsidR="00A67EB5" w:rsidRPr="00D1371D" w:rsidRDefault="00A67EB5" w:rsidP="00A67EB5">
            <w:pPr>
              <w:pStyle w:val="Text"/>
              <w:numPr>
                <w:ilvl w:val="0"/>
                <w:numId w:val="19"/>
              </w:numPr>
            </w:pPr>
            <w:r w:rsidRPr="00D1371D">
              <w:t xml:space="preserve">Die Referenz </w:t>
            </w:r>
            <w:r w:rsidR="00F80CAC" w:rsidRPr="00D1371D">
              <w:t>umfasst</w:t>
            </w:r>
            <w:r w:rsidRPr="00D1371D">
              <w:t xml:space="preserve"> Betrieb bzw. Betriebsunterstützung sowie die Einführung einer MFT-Lösun</w:t>
            </w:r>
            <w:r w:rsidR="00F80CAC" w:rsidRPr="00D1371D">
              <w:t>g</w:t>
            </w:r>
            <w:r w:rsidRPr="00D1371D">
              <w:t>.</w:t>
            </w:r>
          </w:p>
          <w:p w14:paraId="1A89F362" w14:textId="7B884AFD" w:rsidR="00F80CAC" w:rsidRPr="00D1371D" w:rsidRDefault="00A63399" w:rsidP="00F80CAC">
            <w:pPr>
              <w:autoSpaceDE w:val="0"/>
              <w:autoSpaceDN w:val="0"/>
              <w:adjustRightInd w:val="0"/>
              <w:ind w:left="708"/>
              <w:rPr>
                <w:rFonts w:cs="Arial"/>
              </w:rPr>
            </w:pPr>
            <w:sdt>
              <w:sdtPr>
                <w:rPr>
                  <w:rFonts w:cs="Arial"/>
                  <w:szCs w:val="20"/>
                </w:rPr>
                <w:id w:val="5460006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F80CAC" w:rsidRPr="00D1371D">
                  <w:rPr>
                    <w:rFonts w:ascii="MS Gothic" w:eastAsia="MS Gothic" w:hAnsi="MS Gothic" w:cs="Arial" w:hint="eastAsia"/>
                    <w:szCs w:val="20"/>
                  </w:rPr>
                  <w:t>☐</w:t>
                </w:r>
              </w:sdtContent>
            </w:sdt>
            <w:r w:rsidR="00F80CAC" w:rsidRPr="00D1371D">
              <w:rPr>
                <w:rFonts w:cs="Arial"/>
              </w:rPr>
              <w:t xml:space="preserve"> ja</w:t>
            </w:r>
            <w:r w:rsidR="00F80CAC" w:rsidRPr="00D1371D">
              <w:rPr>
                <w:rFonts w:cs="Arial"/>
                <w:szCs w:val="20"/>
              </w:rPr>
              <w:tab/>
            </w:r>
            <w:r w:rsidR="00F80CAC" w:rsidRPr="00D1371D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54888756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C023FA">
                  <w:rPr>
                    <w:rFonts w:ascii="MS Gothic" w:eastAsia="MS Gothic" w:hAnsi="MS Gothic" w:cs="Arial" w:hint="eastAsia"/>
                    <w:szCs w:val="20"/>
                  </w:rPr>
                  <w:t>☐</w:t>
                </w:r>
              </w:sdtContent>
            </w:sdt>
            <w:r w:rsidR="00F80CAC" w:rsidRPr="00D1371D">
              <w:rPr>
                <w:rFonts w:cs="Arial"/>
              </w:rPr>
              <w:t xml:space="preserve"> nein</w:t>
            </w:r>
          </w:p>
          <w:p w14:paraId="44575B8D" w14:textId="77777777" w:rsidR="00F80CAC" w:rsidRPr="00D1371D" w:rsidRDefault="00F80CAC" w:rsidP="00F80CAC">
            <w:pPr>
              <w:pStyle w:val="Text"/>
              <w:ind w:left="360"/>
            </w:pPr>
          </w:p>
          <w:p w14:paraId="0273C3D4" w14:textId="0DCFC995" w:rsidR="00A67EB5" w:rsidRPr="00D1371D" w:rsidRDefault="00A67EB5" w:rsidP="00A67EB5">
            <w:pPr>
              <w:pStyle w:val="Text"/>
              <w:numPr>
                <w:ilvl w:val="0"/>
                <w:numId w:val="19"/>
              </w:numPr>
            </w:pPr>
            <w:r w:rsidRPr="00D1371D">
              <w:t xml:space="preserve">Die Referenz </w:t>
            </w:r>
            <w:r w:rsidR="00F80CAC" w:rsidRPr="00D1371D">
              <w:t>umfasst</w:t>
            </w:r>
            <w:r w:rsidRPr="00D1371D">
              <w:t xml:space="preserve"> mindestens folgende Funktionen:</w:t>
            </w:r>
          </w:p>
          <w:p w14:paraId="2E2C3BCA" w14:textId="77777777" w:rsidR="00A67EB5" w:rsidRPr="00D1371D" w:rsidRDefault="00A67EB5" w:rsidP="00A67EB5">
            <w:pPr>
              <w:pStyle w:val="Text"/>
              <w:numPr>
                <w:ilvl w:val="1"/>
                <w:numId w:val="19"/>
              </w:numPr>
            </w:pPr>
            <w:r w:rsidRPr="00D1371D">
              <w:t>Sichere Dateiübertragung (verschlüsselt, z. B. SFTP/HTTPS/API),</w:t>
            </w:r>
          </w:p>
          <w:p w14:paraId="71FE73F4" w14:textId="77777777" w:rsidR="00A67EB5" w:rsidRPr="00D1371D" w:rsidRDefault="00A67EB5" w:rsidP="00A67EB5">
            <w:pPr>
              <w:pStyle w:val="Text"/>
              <w:numPr>
                <w:ilvl w:val="1"/>
                <w:numId w:val="19"/>
              </w:numPr>
            </w:pPr>
            <w:r w:rsidRPr="00D1371D">
              <w:t>Benutzer- und Rollenmanagement (inkl. API-Nutzung),</w:t>
            </w:r>
          </w:p>
          <w:p w14:paraId="49B358B4" w14:textId="77777777" w:rsidR="00A67EB5" w:rsidRPr="00D1371D" w:rsidRDefault="00A67EB5" w:rsidP="00A67EB5">
            <w:pPr>
              <w:pStyle w:val="Text"/>
              <w:numPr>
                <w:ilvl w:val="1"/>
                <w:numId w:val="19"/>
              </w:numPr>
            </w:pPr>
            <w:r w:rsidRPr="00D1371D">
              <w:t>Protokollierung und Monitoring von Transfers, inklusive Anbindung an eine SIEM-Lösung,</w:t>
            </w:r>
          </w:p>
          <w:p w14:paraId="005ED9C5" w14:textId="77777777" w:rsidR="00A67EB5" w:rsidRPr="00D1371D" w:rsidRDefault="00A67EB5" w:rsidP="00A67EB5">
            <w:pPr>
              <w:pStyle w:val="Text"/>
              <w:numPr>
                <w:ilvl w:val="1"/>
                <w:numId w:val="19"/>
              </w:numPr>
            </w:pPr>
            <w:r w:rsidRPr="00D1371D">
              <w:t>Schnittstellen/Adapter zu Drittsystemen (vorzugsweise API).</w:t>
            </w:r>
          </w:p>
          <w:p w14:paraId="6D76085E" w14:textId="77777777" w:rsidR="00F80CAC" w:rsidRPr="00D1371D" w:rsidRDefault="00A63399" w:rsidP="00F80CAC">
            <w:pPr>
              <w:autoSpaceDE w:val="0"/>
              <w:autoSpaceDN w:val="0"/>
              <w:adjustRightInd w:val="0"/>
              <w:ind w:left="708"/>
              <w:rPr>
                <w:rFonts w:cs="Arial"/>
              </w:rPr>
            </w:pPr>
            <w:sdt>
              <w:sdtPr>
                <w:rPr>
                  <w:rFonts w:cs="Arial"/>
                  <w:szCs w:val="20"/>
                </w:rPr>
                <w:id w:val="86725990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F80CAC" w:rsidRPr="00D1371D">
                  <w:rPr>
                    <w:rFonts w:ascii="MS Gothic" w:eastAsia="MS Gothic" w:hAnsi="MS Gothic" w:cs="Arial" w:hint="eastAsia"/>
                    <w:szCs w:val="20"/>
                  </w:rPr>
                  <w:t>☐</w:t>
                </w:r>
              </w:sdtContent>
            </w:sdt>
            <w:r w:rsidR="00F80CAC" w:rsidRPr="00D1371D">
              <w:rPr>
                <w:rFonts w:cs="Arial"/>
              </w:rPr>
              <w:t xml:space="preserve"> ja</w:t>
            </w:r>
            <w:r w:rsidR="00F80CAC" w:rsidRPr="00D1371D">
              <w:rPr>
                <w:rFonts w:cs="Arial"/>
                <w:szCs w:val="20"/>
              </w:rPr>
              <w:tab/>
            </w:r>
            <w:r w:rsidR="00F80CAC" w:rsidRPr="00D1371D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27838367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F80CAC" w:rsidRPr="00D1371D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F80CAC" w:rsidRPr="00D1371D">
              <w:rPr>
                <w:rFonts w:cs="Arial"/>
              </w:rPr>
              <w:t xml:space="preserve"> nein</w:t>
            </w:r>
          </w:p>
          <w:p w14:paraId="5D5A3CDA" w14:textId="77777777" w:rsidR="00F80CAC" w:rsidRPr="00D1371D" w:rsidRDefault="00F80CAC" w:rsidP="00F80CAC">
            <w:pPr>
              <w:pStyle w:val="Text"/>
              <w:ind w:left="1080"/>
            </w:pPr>
          </w:p>
          <w:p w14:paraId="51D50F04" w14:textId="77777777" w:rsidR="00A67EB5" w:rsidRPr="00D1371D" w:rsidRDefault="00A67EB5" w:rsidP="00A67EB5">
            <w:pPr>
              <w:pStyle w:val="Text"/>
              <w:numPr>
                <w:ilvl w:val="0"/>
                <w:numId w:val="19"/>
              </w:numPr>
            </w:pPr>
            <w:r w:rsidRPr="00D1371D">
              <w:t>Mindestumfang / Größenordnung:</w:t>
            </w:r>
          </w:p>
          <w:p w14:paraId="75ADEBFC" w14:textId="0E88583C" w:rsidR="00A67EB5" w:rsidRPr="00D1371D" w:rsidRDefault="00A67EB5" w:rsidP="00A67EB5">
            <w:pPr>
              <w:pStyle w:val="Text"/>
              <w:numPr>
                <w:ilvl w:val="1"/>
                <w:numId w:val="19"/>
              </w:numPr>
            </w:pPr>
            <w:r w:rsidRPr="00D1371D">
              <w:t xml:space="preserve">Das Referenzsystem </w:t>
            </w:r>
            <w:r w:rsidR="00F80CAC" w:rsidRPr="00D1371D">
              <w:t>bedient</w:t>
            </w:r>
            <w:r w:rsidRPr="00D1371D">
              <w:t xml:space="preserve"> mindestens 500 aktive Nutzer:innen.</w:t>
            </w:r>
          </w:p>
          <w:p w14:paraId="2C43217A" w14:textId="35EFE26E" w:rsidR="00A67EB5" w:rsidRPr="00D1371D" w:rsidRDefault="00A67EB5" w:rsidP="00A67EB5">
            <w:pPr>
              <w:pStyle w:val="Text"/>
              <w:numPr>
                <w:ilvl w:val="1"/>
                <w:numId w:val="19"/>
              </w:numPr>
            </w:pPr>
            <w:r w:rsidRPr="00D1371D">
              <w:t xml:space="preserve">Es </w:t>
            </w:r>
            <w:r w:rsidR="00F80CAC" w:rsidRPr="00D1371D">
              <w:t>werden</w:t>
            </w:r>
            <w:r w:rsidRPr="00D1371D">
              <w:t xml:space="preserve"> mindestens 700.000 Transfers pro Monat abgewickelt sowie Dateigrößen von mindestens 100 GB pro Transfer übertragen.</w:t>
            </w:r>
          </w:p>
          <w:p w14:paraId="029964C2" w14:textId="77777777" w:rsidR="00F80CAC" w:rsidRPr="00D1371D" w:rsidRDefault="00A67EB5" w:rsidP="00A67EB5">
            <w:pPr>
              <w:pStyle w:val="Text"/>
              <w:numPr>
                <w:ilvl w:val="1"/>
                <w:numId w:val="19"/>
              </w:numPr>
            </w:pPr>
            <w:r w:rsidRPr="00D1371D">
              <w:t xml:space="preserve">Es </w:t>
            </w:r>
            <w:r w:rsidR="00F80CAC" w:rsidRPr="00D1371D">
              <w:t>sind</w:t>
            </w:r>
            <w:r w:rsidRPr="00D1371D">
              <w:t xml:space="preserve"> mindestens drei verschiedene Fachanwendungen bzw. Frontend- und Backend-Systeme über die MFT-Plattform angebunden. </w:t>
            </w:r>
            <w:r w:rsidR="00F80CAC" w:rsidRPr="00D1371D">
              <w:t>Es</w:t>
            </w:r>
            <w:r w:rsidRPr="00D1371D">
              <w:t xml:space="preserve"> </w:t>
            </w:r>
            <w:r w:rsidRPr="00D1371D">
              <w:lastRenderedPageBreak/>
              <w:t xml:space="preserve">ist eine Orchestrations- und Automations-Lösung in den angebundenen Systemen enthalten.  </w:t>
            </w:r>
          </w:p>
          <w:p w14:paraId="098B87AC" w14:textId="77777777" w:rsidR="00F80CAC" w:rsidRPr="00D1371D" w:rsidRDefault="00A63399" w:rsidP="00F80CAC">
            <w:pPr>
              <w:autoSpaceDE w:val="0"/>
              <w:autoSpaceDN w:val="0"/>
              <w:adjustRightInd w:val="0"/>
              <w:ind w:left="708"/>
              <w:rPr>
                <w:rFonts w:cs="Arial"/>
              </w:rPr>
            </w:pPr>
            <w:sdt>
              <w:sdtPr>
                <w:rPr>
                  <w:rFonts w:cs="Arial"/>
                  <w:szCs w:val="20"/>
                </w:rPr>
                <w:id w:val="-155260299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F80CAC" w:rsidRPr="00D1371D">
                  <w:rPr>
                    <w:rFonts w:ascii="MS Gothic" w:eastAsia="MS Gothic" w:hAnsi="MS Gothic" w:cs="Arial" w:hint="eastAsia"/>
                    <w:szCs w:val="20"/>
                  </w:rPr>
                  <w:t>☐</w:t>
                </w:r>
              </w:sdtContent>
            </w:sdt>
            <w:r w:rsidR="00F80CAC" w:rsidRPr="00D1371D">
              <w:rPr>
                <w:rFonts w:cs="Arial"/>
              </w:rPr>
              <w:t xml:space="preserve"> ja</w:t>
            </w:r>
            <w:r w:rsidR="00F80CAC" w:rsidRPr="00D1371D">
              <w:rPr>
                <w:rFonts w:cs="Arial"/>
                <w:szCs w:val="20"/>
              </w:rPr>
              <w:tab/>
            </w:r>
            <w:r w:rsidR="00F80CAC" w:rsidRPr="00D1371D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-100404851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F80CAC" w:rsidRPr="00D1371D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F80CAC" w:rsidRPr="00D1371D">
              <w:rPr>
                <w:rFonts w:cs="Arial"/>
              </w:rPr>
              <w:t xml:space="preserve"> nein</w:t>
            </w:r>
          </w:p>
          <w:p w14:paraId="266813C6" w14:textId="642BE267" w:rsidR="00A67EB5" w:rsidRPr="00D1371D" w:rsidRDefault="00A67EB5" w:rsidP="00F80CAC">
            <w:pPr>
              <w:pStyle w:val="Text"/>
              <w:ind w:left="1080"/>
            </w:pPr>
            <w:r w:rsidRPr="00D1371D">
              <w:t xml:space="preserve">  </w:t>
            </w:r>
          </w:p>
          <w:p w14:paraId="20F45297" w14:textId="77777777" w:rsidR="00F80CAC" w:rsidRPr="00D1371D" w:rsidRDefault="00F80CAC" w:rsidP="00A67EB5">
            <w:pPr>
              <w:pStyle w:val="Text"/>
              <w:numPr>
                <w:ilvl w:val="0"/>
                <w:numId w:val="19"/>
              </w:numPr>
            </w:pPr>
            <w:r w:rsidRPr="00D1371D">
              <w:t>Die Referenz stammt</w:t>
            </w:r>
            <w:r w:rsidR="00A67EB5" w:rsidRPr="00D1371D">
              <w:t xml:space="preserve"> aus dem Bereich öffentlicher Auftraggeber, kritische Infrastruktur oder Gesundheitswesen.</w:t>
            </w:r>
            <w:r w:rsidRPr="00D1371D">
              <w:t xml:space="preserve"> </w:t>
            </w:r>
          </w:p>
          <w:p w14:paraId="01CB4D3A" w14:textId="1F65D6F6" w:rsidR="00A67EB5" w:rsidRPr="00D1371D" w:rsidRDefault="00F80CAC" w:rsidP="00F80CAC">
            <w:pPr>
              <w:pStyle w:val="Text"/>
              <w:ind w:left="708"/>
            </w:pPr>
            <w:r w:rsidRPr="00D1371D">
              <w:rPr>
                <w:b/>
                <w:bCs/>
              </w:rPr>
              <w:t>(Bei dieser Anforderung reicht es aus, wenn eine der beiden Referenzen diese Anforderung erfüllt!)</w:t>
            </w:r>
          </w:p>
          <w:p w14:paraId="16B685F6" w14:textId="77777777" w:rsidR="00F80CAC" w:rsidRPr="00D1371D" w:rsidRDefault="00A63399" w:rsidP="00F80CAC">
            <w:pPr>
              <w:autoSpaceDE w:val="0"/>
              <w:autoSpaceDN w:val="0"/>
              <w:adjustRightInd w:val="0"/>
              <w:ind w:left="708"/>
              <w:rPr>
                <w:rFonts w:cs="Arial"/>
              </w:rPr>
            </w:pPr>
            <w:sdt>
              <w:sdtPr>
                <w:rPr>
                  <w:rFonts w:cs="Arial"/>
                  <w:szCs w:val="20"/>
                </w:rPr>
                <w:id w:val="144380693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F80CAC" w:rsidRPr="00D1371D">
                  <w:rPr>
                    <w:rFonts w:ascii="MS Gothic" w:eastAsia="MS Gothic" w:hAnsi="MS Gothic" w:cs="Arial" w:hint="eastAsia"/>
                    <w:szCs w:val="20"/>
                  </w:rPr>
                  <w:t>☐</w:t>
                </w:r>
              </w:sdtContent>
            </w:sdt>
            <w:r w:rsidR="00F80CAC" w:rsidRPr="00D1371D">
              <w:rPr>
                <w:rFonts w:cs="Arial"/>
              </w:rPr>
              <w:t xml:space="preserve"> ja</w:t>
            </w:r>
            <w:r w:rsidR="00F80CAC" w:rsidRPr="00D1371D">
              <w:rPr>
                <w:rFonts w:cs="Arial"/>
                <w:szCs w:val="20"/>
              </w:rPr>
              <w:tab/>
            </w:r>
            <w:r w:rsidR="00F80CAC" w:rsidRPr="00D1371D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104771967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F80CAC" w:rsidRPr="00D1371D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F80CAC" w:rsidRPr="00D1371D">
              <w:rPr>
                <w:rFonts w:cs="Arial"/>
              </w:rPr>
              <w:t xml:space="preserve"> nein</w:t>
            </w:r>
          </w:p>
          <w:p w14:paraId="69FD0722" w14:textId="77777777" w:rsidR="00F80CAC" w:rsidRPr="00D1371D" w:rsidRDefault="00F80CAC" w:rsidP="00F80CAC">
            <w:pPr>
              <w:pStyle w:val="Text"/>
              <w:ind w:left="360"/>
            </w:pPr>
          </w:p>
          <w:p w14:paraId="47323313" w14:textId="14387B64" w:rsidR="00672E6C" w:rsidRPr="00D1371D" w:rsidRDefault="00F80CAC" w:rsidP="00F80CAC">
            <w:pPr>
              <w:pStyle w:val="Text"/>
              <w:numPr>
                <w:ilvl w:val="0"/>
                <w:numId w:val="19"/>
              </w:numPr>
            </w:pPr>
            <w:r w:rsidRPr="00D1371D">
              <w:t>Schulung</w:t>
            </w:r>
          </w:p>
          <w:p w14:paraId="0E16A27C" w14:textId="3E65D96A" w:rsidR="00567C3A" w:rsidRPr="00D1371D" w:rsidRDefault="00D1371D" w:rsidP="00D1371D">
            <w:pPr>
              <w:pStyle w:val="Text"/>
              <w:ind w:left="708"/>
              <w:rPr>
                <w:rFonts w:cs="Arial"/>
                <w:color w:val="000000"/>
              </w:rPr>
            </w:pPr>
            <w:r w:rsidRPr="00D1371D">
              <w:t xml:space="preserve">Im Rahmen dieser Referenz wurden durch den Bieter drei Schulungen </w:t>
            </w:r>
            <w:r w:rsidR="00567C3A" w:rsidRPr="00D1371D">
              <w:rPr>
                <w:rFonts w:cs="Arial"/>
                <w:color w:val="000000"/>
              </w:rPr>
              <w:t xml:space="preserve">für </w:t>
            </w:r>
            <w:r w:rsidR="009A11FD" w:rsidRPr="00D1371D">
              <w:rPr>
                <w:rFonts w:cs="Arial"/>
                <w:color w:val="000000"/>
              </w:rPr>
              <w:t xml:space="preserve">Administratoren und </w:t>
            </w:r>
            <w:r w:rsidR="00567C3A" w:rsidRPr="00D1371D">
              <w:rPr>
                <w:rFonts w:cs="Arial"/>
                <w:color w:val="000000"/>
              </w:rPr>
              <w:t>Anwender de</w:t>
            </w:r>
            <w:r w:rsidR="009A11FD" w:rsidRPr="00D1371D">
              <w:rPr>
                <w:rFonts w:cs="Arial"/>
                <w:color w:val="000000"/>
              </w:rPr>
              <w:t>r</w:t>
            </w:r>
            <w:r w:rsidR="00567C3A" w:rsidRPr="00D1371D">
              <w:rPr>
                <w:rFonts w:cs="Arial"/>
                <w:color w:val="000000"/>
              </w:rPr>
              <w:t xml:space="preserve"> angebotenen </w:t>
            </w:r>
            <w:r w:rsidR="002E5773" w:rsidRPr="00D1371D">
              <w:rPr>
                <w:rFonts w:cs="Arial"/>
                <w:color w:val="000000"/>
              </w:rPr>
              <w:t>MFT-Lösung</w:t>
            </w:r>
            <w:r w:rsidR="00567C3A" w:rsidRPr="00D1371D">
              <w:rPr>
                <w:rFonts w:cs="Arial"/>
                <w:color w:val="000000"/>
              </w:rPr>
              <w:t xml:space="preserve"> in den letzten </w:t>
            </w:r>
            <w:r w:rsidR="004820F5" w:rsidRPr="00D1371D">
              <w:rPr>
                <w:rFonts w:cs="Arial"/>
                <w:color w:val="000000"/>
              </w:rPr>
              <w:t>zwei</w:t>
            </w:r>
            <w:r w:rsidR="00567C3A" w:rsidRPr="00D1371D">
              <w:rPr>
                <w:rFonts w:cs="Arial"/>
                <w:color w:val="000000"/>
              </w:rPr>
              <w:t xml:space="preserve"> Jahren, Online oder in Präsenz</w:t>
            </w:r>
            <w:r w:rsidR="00145C00">
              <w:rPr>
                <w:rFonts w:cs="Arial"/>
                <w:color w:val="000000"/>
              </w:rPr>
              <w:t xml:space="preserve"> durchgeführt</w:t>
            </w:r>
            <w:r w:rsidR="00567C3A" w:rsidRPr="00D1371D">
              <w:rPr>
                <w:rFonts w:cs="Arial"/>
                <w:color w:val="000000"/>
              </w:rPr>
              <w:t>.</w:t>
            </w:r>
          </w:p>
          <w:p w14:paraId="66E2F57E" w14:textId="77777777" w:rsidR="00D1371D" w:rsidRPr="00D1371D" w:rsidRDefault="00A63399" w:rsidP="00D1371D">
            <w:pPr>
              <w:autoSpaceDE w:val="0"/>
              <w:autoSpaceDN w:val="0"/>
              <w:adjustRightInd w:val="0"/>
              <w:ind w:left="708"/>
              <w:rPr>
                <w:rFonts w:cs="Arial"/>
              </w:rPr>
            </w:pPr>
            <w:sdt>
              <w:sdtPr>
                <w:rPr>
                  <w:rFonts w:cs="Arial"/>
                  <w:szCs w:val="20"/>
                </w:rPr>
                <w:id w:val="-14952092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D1371D" w:rsidRPr="00D1371D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D1371D" w:rsidRPr="00D1371D">
              <w:rPr>
                <w:rFonts w:cs="Arial"/>
              </w:rPr>
              <w:t xml:space="preserve"> ja</w:t>
            </w:r>
            <w:r w:rsidR="00D1371D" w:rsidRPr="00D1371D">
              <w:rPr>
                <w:rFonts w:cs="Arial"/>
                <w:szCs w:val="20"/>
              </w:rPr>
              <w:tab/>
            </w:r>
            <w:r w:rsidR="00D1371D" w:rsidRPr="00D1371D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-184801645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D1371D" w:rsidRPr="00D1371D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D1371D" w:rsidRPr="00D1371D">
              <w:rPr>
                <w:rFonts w:cs="Arial"/>
              </w:rPr>
              <w:t xml:space="preserve"> nein</w:t>
            </w:r>
          </w:p>
          <w:p w14:paraId="15642C31" w14:textId="77777777" w:rsidR="00567C3A" w:rsidRPr="00D1371D" w:rsidRDefault="00567C3A" w:rsidP="00567C3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56DD833B" w14:textId="77777777" w:rsidR="00495AB1" w:rsidRPr="00D1371D" w:rsidRDefault="00495AB1" w:rsidP="00D1371D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</w:tbl>
    <w:p w14:paraId="78136B22" w14:textId="4B343C62" w:rsidR="00495AB1" w:rsidRDefault="00495AB1" w:rsidP="00495AB1">
      <w:pPr>
        <w:rPr>
          <w:rFonts w:cs="Arial"/>
        </w:rPr>
      </w:pPr>
    </w:p>
    <w:p w14:paraId="1578FAFF" w14:textId="1FBCADCC" w:rsidR="00D1371D" w:rsidRDefault="00D1371D">
      <w:pPr>
        <w:spacing w:after="160" w:line="259" w:lineRule="auto"/>
        <w:rPr>
          <w:rFonts w:cs="Arial"/>
          <w:b/>
          <w:bCs/>
          <w:kern w:val="32"/>
          <w:sz w:val="24"/>
          <w:szCs w:val="32"/>
        </w:rPr>
      </w:pPr>
      <w:r>
        <w:br w:type="page"/>
      </w:r>
    </w:p>
    <w:tbl>
      <w:tblPr>
        <w:tblStyle w:val="Tabellenraster"/>
        <w:tblW w:w="0" w:type="auto"/>
        <w:tblInd w:w="-5" w:type="dxa"/>
        <w:tblLook w:val="04A0" w:firstRow="1" w:lastRow="0" w:firstColumn="1" w:lastColumn="0" w:noHBand="0" w:noVBand="1"/>
      </w:tblPr>
      <w:tblGrid>
        <w:gridCol w:w="2967"/>
        <w:gridCol w:w="6098"/>
      </w:tblGrid>
      <w:tr w:rsidR="00D1371D" w:rsidRPr="00DE15E6" w14:paraId="21FA2875" w14:textId="77777777" w:rsidTr="00E1736A">
        <w:tc>
          <w:tcPr>
            <w:tcW w:w="2967" w:type="dxa"/>
          </w:tcPr>
          <w:p w14:paraId="2896F1D5" w14:textId="77777777" w:rsidR="00D1371D" w:rsidRDefault="00D1371D" w:rsidP="00E1736A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 w:rsidRPr="00495AB1">
              <w:rPr>
                <w:rFonts w:cs="Arial"/>
                <w:b/>
                <w:color w:val="000000"/>
                <w:szCs w:val="20"/>
              </w:rPr>
              <w:lastRenderedPageBreak/>
              <w:t>Referenz Nr.</w:t>
            </w:r>
          </w:p>
          <w:p w14:paraId="41C83871" w14:textId="77777777" w:rsidR="00D1371D" w:rsidRPr="001A4CD6" w:rsidRDefault="00D1371D" w:rsidP="00E1736A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</w:tcPr>
          <w:p w14:paraId="392A2C81" w14:textId="14269BCA" w:rsidR="00D1371D" w:rsidRPr="00672E6C" w:rsidRDefault="00D1371D" w:rsidP="00E1736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szCs w:val="20"/>
              </w:rPr>
            </w:pPr>
            <w:r>
              <w:rPr>
                <w:rFonts w:cs="Arial"/>
                <w:b/>
                <w:bCs/>
                <w:szCs w:val="20"/>
              </w:rPr>
              <w:t>2</w:t>
            </w:r>
          </w:p>
        </w:tc>
      </w:tr>
      <w:tr w:rsidR="00D1371D" w:rsidRPr="00DE15E6" w14:paraId="0B9FD80D" w14:textId="77777777" w:rsidTr="00E1736A">
        <w:tc>
          <w:tcPr>
            <w:tcW w:w="2967" w:type="dxa"/>
          </w:tcPr>
          <w:p w14:paraId="14EED0F2" w14:textId="77777777" w:rsidR="00D1371D" w:rsidRPr="009A7A46" w:rsidRDefault="00D1371D" w:rsidP="00E1736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Wer hat das Projekt</w:t>
            </w:r>
          </w:p>
          <w:p w14:paraId="28D28F7C" w14:textId="77777777" w:rsidR="00D1371D" w:rsidRPr="009A7A46" w:rsidRDefault="00D1371D" w:rsidP="00E1736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durchgeführt</w:t>
            </w:r>
          </w:p>
          <w:p w14:paraId="30D74B09" w14:textId="77777777" w:rsidR="00D1371D" w:rsidRPr="009A7A46" w:rsidRDefault="00D1371D" w:rsidP="00E1736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(Unternehmensname)?</w:t>
            </w:r>
          </w:p>
          <w:p w14:paraId="4E665A95" w14:textId="77777777" w:rsidR="00D1371D" w:rsidRPr="009A7A46" w:rsidRDefault="00D1371D" w:rsidP="00E1736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Bewerber bzw. Bewerber-/</w:t>
            </w:r>
          </w:p>
          <w:p w14:paraId="47ADD674" w14:textId="77777777" w:rsidR="00D1371D" w:rsidRPr="009A7A46" w:rsidRDefault="00D1371D" w:rsidP="00E1736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Bietergemeinschaft oder</w:t>
            </w:r>
          </w:p>
          <w:p w14:paraId="7308EF30" w14:textId="77777777" w:rsidR="00D1371D" w:rsidRPr="009A7A46" w:rsidRDefault="00D1371D" w:rsidP="00E1736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Drittunternehmer:</w:t>
            </w:r>
          </w:p>
          <w:p w14:paraId="38CCF67B" w14:textId="77777777" w:rsidR="00D1371D" w:rsidRPr="00DE15E6" w:rsidRDefault="00D1371D" w:rsidP="00E1736A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</w:tcPr>
          <w:p w14:paraId="2A1891D8" w14:textId="77777777" w:rsidR="00D1371D" w:rsidRPr="00DE15E6" w:rsidRDefault="00D1371D" w:rsidP="00E1736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  <w:tr w:rsidR="00D1371D" w:rsidRPr="00DE15E6" w14:paraId="0E7ACE80" w14:textId="77777777" w:rsidTr="00E1736A">
        <w:tc>
          <w:tcPr>
            <w:tcW w:w="2967" w:type="dxa"/>
          </w:tcPr>
          <w:p w14:paraId="0E301044" w14:textId="77777777" w:rsidR="00D1371D" w:rsidRPr="009A7A46" w:rsidRDefault="00D1371D" w:rsidP="00E1736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Bei wem wurde das Projekt</w:t>
            </w:r>
          </w:p>
          <w:p w14:paraId="64ECB440" w14:textId="77777777" w:rsidR="00D1371D" w:rsidRPr="009A7A46" w:rsidRDefault="00D1371D" w:rsidP="00E1736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durchgeführt?</w:t>
            </w:r>
          </w:p>
          <w:p w14:paraId="67CBFA40" w14:textId="77777777" w:rsidR="00D1371D" w:rsidRPr="009A7A46" w:rsidRDefault="00D1371D" w:rsidP="00E1736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Auftraggeber des</w:t>
            </w:r>
          </w:p>
          <w:p w14:paraId="174C64E2" w14:textId="77777777" w:rsidR="00D1371D" w:rsidRPr="009A7A46" w:rsidRDefault="00D1371D" w:rsidP="00E1736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Referenzprojekts:</w:t>
            </w:r>
          </w:p>
          <w:p w14:paraId="68C700B3" w14:textId="77777777" w:rsidR="00D1371D" w:rsidRPr="00DE15E6" w:rsidRDefault="00D1371D" w:rsidP="00E1736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6098" w:type="dxa"/>
          </w:tcPr>
          <w:p w14:paraId="3572C19F" w14:textId="77777777" w:rsidR="00D1371D" w:rsidRPr="00DE15E6" w:rsidRDefault="00D1371D" w:rsidP="00E1736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  <w:tr w:rsidR="00D1371D" w:rsidRPr="00DE15E6" w14:paraId="022D89A3" w14:textId="77777777" w:rsidTr="00E1736A">
        <w:tc>
          <w:tcPr>
            <w:tcW w:w="2967" w:type="dxa"/>
          </w:tcPr>
          <w:p w14:paraId="1850C0E5" w14:textId="77777777" w:rsidR="00D1371D" w:rsidRPr="00DE15E6" w:rsidRDefault="00D1371D" w:rsidP="00E1736A">
            <w:pPr>
              <w:autoSpaceDE w:val="0"/>
              <w:autoSpaceDN w:val="0"/>
              <w:adjustRightInd w:val="0"/>
              <w:rPr>
                <w:rFonts w:cs="Arial"/>
                <w:b/>
                <w:szCs w:val="20"/>
              </w:rPr>
            </w:pPr>
            <w:r w:rsidRPr="00DE15E6">
              <w:rPr>
                <w:rFonts w:cs="Arial"/>
                <w:b/>
                <w:szCs w:val="20"/>
              </w:rPr>
              <w:t>Ansprechpartner:</w:t>
            </w:r>
          </w:p>
          <w:p w14:paraId="6D04D41A" w14:textId="77777777" w:rsidR="00D1371D" w:rsidRPr="00DE15E6" w:rsidRDefault="00D1371D" w:rsidP="00E1736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79652B">
              <w:rPr>
                <w:rFonts w:cs="Arial"/>
                <w:i/>
                <w:color w:val="000000"/>
                <w:sz w:val="18"/>
                <w:szCs w:val="18"/>
              </w:rPr>
              <w:t>(Angabe zunächst freiwillig)</w:t>
            </w:r>
          </w:p>
        </w:tc>
        <w:tc>
          <w:tcPr>
            <w:tcW w:w="6098" w:type="dxa"/>
          </w:tcPr>
          <w:p w14:paraId="6D49CB26" w14:textId="77777777" w:rsidR="00D1371D" w:rsidRPr="00DE15E6" w:rsidRDefault="00D1371D" w:rsidP="00E1736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43036B9D" w14:textId="77777777" w:rsidR="00D1371D" w:rsidRPr="00DE15E6" w:rsidRDefault="00D1371D" w:rsidP="00E1736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Name:</w:t>
            </w:r>
            <w:r w:rsidRPr="00DE15E6">
              <w:rPr>
                <w:rFonts w:cs="Arial"/>
                <w:szCs w:val="20"/>
              </w:rPr>
              <w:tab/>
            </w:r>
            <w:r w:rsidRPr="00DE15E6">
              <w:rPr>
                <w:rFonts w:cs="Arial"/>
                <w:szCs w:val="20"/>
              </w:rPr>
              <w:tab/>
              <w:t>__________________________________</w:t>
            </w:r>
          </w:p>
          <w:p w14:paraId="754434C8" w14:textId="77777777" w:rsidR="00D1371D" w:rsidRPr="00DE15E6" w:rsidRDefault="00D1371D" w:rsidP="00E1736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54A9D930" w14:textId="77777777" w:rsidR="00D1371D" w:rsidRPr="00DE15E6" w:rsidRDefault="00D1371D" w:rsidP="00E1736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Telefon:</w:t>
            </w:r>
            <w:r w:rsidRPr="00DE15E6">
              <w:rPr>
                <w:rFonts w:cs="Arial"/>
                <w:szCs w:val="20"/>
              </w:rPr>
              <w:tab/>
              <w:t>__________________________________</w:t>
            </w:r>
          </w:p>
          <w:p w14:paraId="12FDDC15" w14:textId="77777777" w:rsidR="00D1371D" w:rsidRPr="00DE15E6" w:rsidRDefault="00D1371D" w:rsidP="00E1736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2FF0DCB5" w14:textId="77777777" w:rsidR="00D1371D" w:rsidRPr="00DE15E6" w:rsidRDefault="00D1371D" w:rsidP="00E1736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E15E6">
              <w:rPr>
                <w:rFonts w:cs="Arial"/>
                <w:szCs w:val="20"/>
              </w:rPr>
              <w:t>E-Mail:</w:t>
            </w:r>
            <w:r w:rsidRPr="00DE15E6">
              <w:rPr>
                <w:rFonts w:cs="Arial"/>
                <w:szCs w:val="20"/>
              </w:rPr>
              <w:tab/>
            </w:r>
            <w:r w:rsidRPr="00DE15E6">
              <w:rPr>
                <w:rFonts w:cs="Arial"/>
                <w:szCs w:val="20"/>
              </w:rPr>
              <w:tab/>
              <w:t>__________________________________</w:t>
            </w:r>
          </w:p>
          <w:p w14:paraId="464FE5BE" w14:textId="77777777" w:rsidR="00D1371D" w:rsidRPr="00DE15E6" w:rsidRDefault="00D1371D" w:rsidP="00E1736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  <w:tr w:rsidR="00D1371D" w:rsidRPr="00901FF4" w14:paraId="2C5DB5CC" w14:textId="77777777" w:rsidTr="00E1736A">
        <w:tc>
          <w:tcPr>
            <w:tcW w:w="2967" w:type="dxa"/>
          </w:tcPr>
          <w:p w14:paraId="2805DD00" w14:textId="77777777" w:rsidR="00D1371D" w:rsidRDefault="00D1371D" w:rsidP="00E1736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>
              <w:rPr>
                <w:rFonts w:cs="Arial"/>
                <w:b/>
                <w:bCs/>
                <w:color w:val="000000" w:themeColor="text1"/>
                <w:u w:val="single"/>
              </w:rPr>
              <w:t>Mindestkriterium</w:t>
            </w:r>
            <w:r w:rsidRPr="0F103431">
              <w:rPr>
                <w:rFonts w:cs="Arial"/>
                <w:b/>
                <w:bCs/>
                <w:color w:val="000000" w:themeColor="text1"/>
              </w:rPr>
              <w:t>:</w:t>
            </w:r>
          </w:p>
          <w:p w14:paraId="03FC17FB" w14:textId="77777777" w:rsidR="00D1371D" w:rsidRPr="00EA4E48" w:rsidRDefault="00D1371D" w:rsidP="00E1736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</w:pPr>
            <w:r w:rsidRPr="0F103431"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  <w:t>(zum Nachweis der Eignung muss die Angabe mit „ja“ bestätigt worden sein.)</w:t>
            </w:r>
          </w:p>
          <w:p w14:paraId="7930AD88" w14:textId="77777777" w:rsidR="00D1371D" w:rsidRPr="00901FF4" w:rsidRDefault="00D1371D" w:rsidP="00E1736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6098" w:type="dxa"/>
          </w:tcPr>
          <w:p w14:paraId="5B7E20D5" w14:textId="77777777" w:rsidR="00D1371D" w:rsidRPr="00D1371D" w:rsidRDefault="00D1371D" w:rsidP="00E1736A">
            <w:pPr>
              <w:pStyle w:val="Text"/>
              <w:numPr>
                <w:ilvl w:val="0"/>
                <w:numId w:val="19"/>
              </w:numPr>
            </w:pPr>
            <w:r w:rsidRPr="00D1371D">
              <w:t>Die Referenz umfasst Betrieb bzw. Betriebsunterstützung sowie die Einführung einer MFT-Lösung.</w:t>
            </w:r>
          </w:p>
          <w:p w14:paraId="10BE70E9" w14:textId="266C1860" w:rsidR="00D1371D" w:rsidRPr="00D1371D" w:rsidRDefault="00A63399" w:rsidP="00E1736A">
            <w:pPr>
              <w:autoSpaceDE w:val="0"/>
              <w:autoSpaceDN w:val="0"/>
              <w:adjustRightInd w:val="0"/>
              <w:ind w:left="708"/>
              <w:rPr>
                <w:rFonts w:cs="Arial"/>
              </w:rPr>
            </w:pPr>
            <w:sdt>
              <w:sdtPr>
                <w:rPr>
                  <w:rFonts w:cs="Arial"/>
                  <w:szCs w:val="20"/>
                </w:rPr>
                <w:id w:val="-196179487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D1371D" w:rsidRPr="00D1371D">
                  <w:rPr>
                    <w:rFonts w:ascii="MS Gothic" w:eastAsia="MS Gothic" w:hAnsi="MS Gothic" w:cs="Arial" w:hint="eastAsia"/>
                    <w:szCs w:val="20"/>
                  </w:rPr>
                  <w:t>☐</w:t>
                </w:r>
              </w:sdtContent>
            </w:sdt>
            <w:r w:rsidR="00D1371D" w:rsidRPr="00D1371D">
              <w:rPr>
                <w:rFonts w:cs="Arial"/>
              </w:rPr>
              <w:t xml:space="preserve"> ja</w:t>
            </w:r>
            <w:r w:rsidR="00D1371D" w:rsidRPr="00D1371D">
              <w:rPr>
                <w:rFonts w:cs="Arial"/>
                <w:szCs w:val="20"/>
              </w:rPr>
              <w:tab/>
            </w:r>
            <w:r w:rsidR="00D1371D" w:rsidRPr="00D1371D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64147594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035B3E">
                  <w:rPr>
                    <w:rFonts w:ascii="MS Gothic" w:eastAsia="MS Gothic" w:hAnsi="MS Gothic" w:cs="Arial" w:hint="eastAsia"/>
                    <w:szCs w:val="20"/>
                  </w:rPr>
                  <w:t>☐</w:t>
                </w:r>
              </w:sdtContent>
            </w:sdt>
            <w:r w:rsidR="00D1371D" w:rsidRPr="00D1371D">
              <w:rPr>
                <w:rFonts w:cs="Arial"/>
              </w:rPr>
              <w:t xml:space="preserve"> nein</w:t>
            </w:r>
          </w:p>
          <w:p w14:paraId="74FE52D6" w14:textId="77777777" w:rsidR="00D1371D" w:rsidRPr="00D1371D" w:rsidRDefault="00D1371D" w:rsidP="00E1736A">
            <w:pPr>
              <w:pStyle w:val="Text"/>
              <w:ind w:left="360"/>
            </w:pPr>
          </w:p>
          <w:p w14:paraId="5BBCE4C9" w14:textId="77777777" w:rsidR="00D1371D" w:rsidRPr="00D1371D" w:rsidRDefault="00D1371D" w:rsidP="00E1736A">
            <w:pPr>
              <w:pStyle w:val="Text"/>
              <w:numPr>
                <w:ilvl w:val="0"/>
                <w:numId w:val="19"/>
              </w:numPr>
            </w:pPr>
            <w:r w:rsidRPr="00D1371D">
              <w:t>Die Referenz umfasst mindestens folgende Funktionen:</w:t>
            </w:r>
          </w:p>
          <w:p w14:paraId="78A1D566" w14:textId="77777777" w:rsidR="00D1371D" w:rsidRPr="00D1371D" w:rsidRDefault="00D1371D" w:rsidP="00E1736A">
            <w:pPr>
              <w:pStyle w:val="Text"/>
              <w:numPr>
                <w:ilvl w:val="1"/>
                <w:numId w:val="19"/>
              </w:numPr>
            </w:pPr>
            <w:r w:rsidRPr="00D1371D">
              <w:t>Sichere Dateiübertragung (verschlüsselt, z. B. SFTP/HTTPS/API),</w:t>
            </w:r>
          </w:p>
          <w:p w14:paraId="738496D9" w14:textId="77777777" w:rsidR="00D1371D" w:rsidRPr="00D1371D" w:rsidRDefault="00D1371D" w:rsidP="00E1736A">
            <w:pPr>
              <w:pStyle w:val="Text"/>
              <w:numPr>
                <w:ilvl w:val="1"/>
                <w:numId w:val="19"/>
              </w:numPr>
            </w:pPr>
            <w:r w:rsidRPr="00D1371D">
              <w:t>Benutzer- und Rollenmanagement (inkl. API-Nutzung),</w:t>
            </w:r>
          </w:p>
          <w:p w14:paraId="409BF925" w14:textId="77777777" w:rsidR="00D1371D" w:rsidRPr="00D1371D" w:rsidRDefault="00D1371D" w:rsidP="00E1736A">
            <w:pPr>
              <w:pStyle w:val="Text"/>
              <w:numPr>
                <w:ilvl w:val="1"/>
                <w:numId w:val="19"/>
              </w:numPr>
            </w:pPr>
            <w:r w:rsidRPr="00D1371D">
              <w:t>Protokollierung und Monitoring von Transfers, inklusive Anbindung an eine SIEM-Lösung,</w:t>
            </w:r>
          </w:p>
          <w:p w14:paraId="3AB1D317" w14:textId="77777777" w:rsidR="00D1371D" w:rsidRPr="00D1371D" w:rsidRDefault="00D1371D" w:rsidP="00E1736A">
            <w:pPr>
              <w:pStyle w:val="Text"/>
              <w:numPr>
                <w:ilvl w:val="1"/>
                <w:numId w:val="19"/>
              </w:numPr>
            </w:pPr>
            <w:r w:rsidRPr="00D1371D">
              <w:t>Schnittstellen/Adapter zu Drittsystemen (vorzugsweise API).</w:t>
            </w:r>
          </w:p>
          <w:p w14:paraId="52FBDA3E" w14:textId="77777777" w:rsidR="00D1371D" w:rsidRPr="00D1371D" w:rsidRDefault="00A63399" w:rsidP="00E1736A">
            <w:pPr>
              <w:autoSpaceDE w:val="0"/>
              <w:autoSpaceDN w:val="0"/>
              <w:adjustRightInd w:val="0"/>
              <w:ind w:left="708"/>
              <w:rPr>
                <w:rFonts w:cs="Arial"/>
              </w:rPr>
            </w:pPr>
            <w:sdt>
              <w:sdtPr>
                <w:rPr>
                  <w:rFonts w:cs="Arial"/>
                  <w:szCs w:val="20"/>
                </w:rPr>
                <w:id w:val="-141416463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D1371D" w:rsidRPr="00D1371D">
                  <w:rPr>
                    <w:rFonts w:ascii="MS Gothic" w:eastAsia="MS Gothic" w:hAnsi="MS Gothic" w:cs="Arial" w:hint="eastAsia"/>
                    <w:szCs w:val="20"/>
                  </w:rPr>
                  <w:t>☐</w:t>
                </w:r>
              </w:sdtContent>
            </w:sdt>
            <w:r w:rsidR="00D1371D" w:rsidRPr="00D1371D">
              <w:rPr>
                <w:rFonts w:cs="Arial"/>
              </w:rPr>
              <w:t xml:space="preserve"> ja</w:t>
            </w:r>
            <w:r w:rsidR="00D1371D" w:rsidRPr="00D1371D">
              <w:rPr>
                <w:rFonts w:cs="Arial"/>
                <w:szCs w:val="20"/>
              </w:rPr>
              <w:tab/>
            </w:r>
            <w:r w:rsidR="00D1371D" w:rsidRPr="00D1371D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-56603632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D1371D" w:rsidRPr="00D1371D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D1371D" w:rsidRPr="00D1371D">
              <w:rPr>
                <w:rFonts w:cs="Arial"/>
              </w:rPr>
              <w:t xml:space="preserve"> nein</w:t>
            </w:r>
          </w:p>
          <w:p w14:paraId="22F061E7" w14:textId="77777777" w:rsidR="00D1371D" w:rsidRPr="00D1371D" w:rsidRDefault="00D1371D" w:rsidP="00E1736A">
            <w:pPr>
              <w:pStyle w:val="Text"/>
              <w:ind w:left="1080"/>
            </w:pPr>
          </w:p>
          <w:p w14:paraId="7AE8AB8A" w14:textId="77777777" w:rsidR="00D1371D" w:rsidRPr="00D1371D" w:rsidRDefault="00D1371D" w:rsidP="00E1736A">
            <w:pPr>
              <w:pStyle w:val="Text"/>
              <w:numPr>
                <w:ilvl w:val="0"/>
                <w:numId w:val="19"/>
              </w:numPr>
            </w:pPr>
            <w:r w:rsidRPr="00D1371D">
              <w:t>Mindestumfang / Größenordnung:</w:t>
            </w:r>
          </w:p>
          <w:p w14:paraId="4B09B80E" w14:textId="77777777" w:rsidR="00D1371D" w:rsidRPr="00D1371D" w:rsidRDefault="00D1371D" w:rsidP="00E1736A">
            <w:pPr>
              <w:pStyle w:val="Text"/>
              <w:numPr>
                <w:ilvl w:val="1"/>
                <w:numId w:val="19"/>
              </w:numPr>
            </w:pPr>
            <w:r w:rsidRPr="00D1371D">
              <w:t>Das Referenzsystem bedient mindestens 500 aktive Nutzer:innen.</w:t>
            </w:r>
          </w:p>
          <w:p w14:paraId="4EE6D2B8" w14:textId="77777777" w:rsidR="00D1371D" w:rsidRPr="00D1371D" w:rsidRDefault="00D1371D" w:rsidP="00E1736A">
            <w:pPr>
              <w:pStyle w:val="Text"/>
              <w:numPr>
                <w:ilvl w:val="1"/>
                <w:numId w:val="19"/>
              </w:numPr>
            </w:pPr>
            <w:r w:rsidRPr="00D1371D">
              <w:t>Es werden mindestens 700.000 Transfers pro Monat abgewickelt sowie Dateigrößen von mindestens 100 GB pro Transfer übertragen.</w:t>
            </w:r>
          </w:p>
          <w:p w14:paraId="082EAA53" w14:textId="77777777" w:rsidR="00D1371D" w:rsidRPr="00D1371D" w:rsidRDefault="00D1371D" w:rsidP="00E1736A">
            <w:pPr>
              <w:pStyle w:val="Text"/>
              <w:numPr>
                <w:ilvl w:val="1"/>
                <w:numId w:val="19"/>
              </w:numPr>
            </w:pPr>
            <w:r w:rsidRPr="00D1371D">
              <w:t xml:space="preserve">Es sind mindestens drei verschiedene Fachanwendungen bzw. Frontend- und Backend-Systeme über die MFT-Plattform angebunden. Es </w:t>
            </w:r>
            <w:r w:rsidRPr="00D1371D">
              <w:lastRenderedPageBreak/>
              <w:t xml:space="preserve">ist eine Orchestrations- und Automations-Lösung in den angebundenen Systemen enthalten.  </w:t>
            </w:r>
          </w:p>
          <w:p w14:paraId="0148DE97" w14:textId="77777777" w:rsidR="00D1371D" w:rsidRPr="00D1371D" w:rsidRDefault="00A63399" w:rsidP="00E1736A">
            <w:pPr>
              <w:autoSpaceDE w:val="0"/>
              <w:autoSpaceDN w:val="0"/>
              <w:adjustRightInd w:val="0"/>
              <w:ind w:left="708"/>
              <w:rPr>
                <w:rFonts w:cs="Arial"/>
              </w:rPr>
            </w:pPr>
            <w:sdt>
              <w:sdtPr>
                <w:rPr>
                  <w:rFonts w:cs="Arial"/>
                  <w:szCs w:val="20"/>
                </w:rPr>
                <w:id w:val="-8352988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D1371D" w:rsidRPr="00D1371D">
                  <w:rPr>
                    <w:rFonts w:ascii="MS Gothic" w:eastAsia="MS Gothic" w:hAnsi="MS Gothic" w:cs="Arial" w:hint="eastAsia"/>
                    <w:szCs w:val="20"/>
                  </w:rPr>
                  <w:t>☐</w:t>
                </w:r>
              </w:sdtContent>
            </w:sdt>
            <w:r w:rsidR="00D1371D" w:rsidRPr="00D1371D">
              <w:rPr>
                <w:rFonts w:cs="Arial"/>
              </w:rPr>
              <w:t xml:space="preserve"> ja</w:t>
            </w:r>
            <w:r w:rsidR="00D1371D" w:rsidRPr="00D1371D">
              <w:rPr>
                <w:rFonts w:cs="Arial"/>
                <w:szCs w:val="20"/>
              </w:rPr>
              <w:tab/>
            </w:r>
            <w:r w:rsidR="00D1371D" w:rsidRPr="00D1371D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-22407013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D1371D" w:rsidRPr="00D1371D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D1371D" w:rsidRPr="00D1371D">
              <w:rPr>
                <w:rFonts w:cs="Arial"/>
              </w:rPr>
              <w:t xml:space="preserve"> nein</w:t>
            </w:r>
          </w:p>
          <w:p w14:paraId="638FEF51" w14:textId="77777777" w:rsidR="00D1371D" w:rsidRPr="00D1371D" w:rsidRDefault="00D1371D" w:rsidP="00E1736A">
            <w:pPr>
              <w:pStyle w:val="Text"/>
              <w:ind w:left="1080"/>
            </w:pPr>
            <w:r w:rsidRPr="00D1371D">
              <w:t xml:space="preserve">  </w:t>
            </w:r>
          </w:p>
          <w:p w14:paraId="23DCD391" w14:textId="77777777" w:rsidR="00D1371D" w:rsidRPr="00D1371D" w:rsidRDefault="00D1371D" w:rsidP="00E1736A">
            <w:pPr>
              <w:pStyle w:val="Text"/>
              <w:numPr>
                <w:ilvl w:val="0"/>
                <w:numId w:val="19"/>
              </w:numPr>
            </w:pPr>
            <w:r w:rsidRPr="00D1371D">
              <w:t xml:space="preserve">Die Referenz stammt aus dem Bereich öffentlicher Auftraggeber, kritische Infrastruktur oder Gesundheitswesen. </w:t>
            </w:r>
          </w:p>
          <w:p w14:paraId="69AD1825" w14:textId="77777777" w:rsidR="00D1371D" w:rsidRPr="00D1371D" w:rsidRDefault="00D1371D" w:rsidP="00E1736A">
            <w:pPr>
              <w:pStyle w:val="Text"/>
              <w:ind w:left="708"/>
            </w:pPr>
            <w:r w:rsidRPr="00D1371D">
              <w:rPr>
                <w:b/>
                <w:bCs/>
              </w:rPr>
              <w:t>(Bei dieser Anforderung reicht es aus, wenn eine der beiden Referenzen diese Anforderung erfüllt!)</w:t>
            </w:r>
          </w:p>
          <w:p w14:paraId="308445AB" w14:textId="77777777" w:rsidR="00D1371D" w:rsidRPr="00D1371D" w:rsidRDefault="00A63399" w:rsidP="00E1736A">
            <w:pPr>
              <w:autoSpaceDE w:val="0"/>
              <w:autoSpaceDN w:val="0"/>
              <w:adjustRightInd w:val="0"/>
              <w:ind w:left="708"/>
              <w:rPr>
                <w:rFonts w:cs="Arial"/>
              </w:rPr>
            </w:pPr>
            <w:sdt>
              <w:sdtPr>
                <w:rPr>
                  <w:rFonts w:cs="Arial"/>
                  <w:szCs w:val="20"/>
                </w:rPr>
                <w:id w:val="-115406113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D1371D" w:rsidRPr="00D1371D">
                  <w:rPr>
                    <w:rFonts w:ascii="MS Gothic" w:eastAsia="MS Gothic" w:hAnsi="MS Gothic" w:cs="Arial" w:hint="eastAsia"/>
                    <w:szCs w:val="20"/>
                  </w:rPr>
                  <w:t>☐</w:t>
                </w:r>
              </w:sdtContent>
            </w:sdt>
            <w:r w:rsidR="00D1371D" w:rsidRPr="00D1371D">
              <w:rPr>
                <w:rFonts w:cs="Arial"/>
              </w:rPr>
              <w:t xml:space="preserve"> ja</w:t>
            </w:r>
            <w:r w:rsidR="00D1371D" w:rsidRPr="00D1371D">
              <w:rPr>
                <w:rFonts w:cs="Arial"/>
                <w:szCs w:val="20"/>
              </w:rPr>
              <w:tab/>
            </w:r>
            <w:r w:rsidR="00D1371D" w:rsidRPr="00D1371D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-83560767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D1371D" w:rsidRPr="00D1371D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D1371D" w:rsidRPr="00D1371D">
              <w:rPr>
                <w:rFonts w:cs="Arial"/>
              </w:rPr>
              <w:t xml:space="preserve"> nein</w:t>
            </w:r>
          </w:p>
          <w:p w14:paraId="5D717F1F" w14:textId="77777777" w:rsidR="00D1371D" w:rsidRPr="00D1371D" w:rsidRDefault="00D1371D" w:rsidP="00E1736A">
            <w:pPr>
              <w:pStyle w:val="Text"/>
              <w:ind w:left="360"/>
            </w:pPr>
          </w:p>
          <w:p w14:paraId="6626A578" w14:textId="77777777" w:rsidR="00D1371D" w:rsidRPr="00D1371D" w:rsidRDefault="00D1371D" w:rsidP="00E1736A">
            <w:pPr>
              <w:pStyle w:val="Text"/>
              <w:numPr>
                <w:ilvl w:val="0"/>
                <w:numId w:val="19"/>
              </w:numPr>
            </w:pPr>
            <w:r w:rsidRPr="00D1371D">
              <w:t>Schulung</w:t>
            </w:r>
          </w:p>
          <w:p w14:paraId="73A6EB4B" w14:textId="6042469E" w:rsidR="00D1371D" w:rsidRPr="00D1371D" w:rsidRDefault="00D1371D" w:rsidP="00E1736A">
            <w:pPr>
              <w:pStyle w:val="Text"/>
              <w:ind w:left="708"/>
              <w:rPr>
                <w:rFonts w:cs="Arial"/>
                <w:color w:val="000000"/>
              </w:rPr>
            </w:pPr>
            <w:r w:rsidRPr="00D1371D">
              <w:t xml:space="preserve">Im Rahmen dieser Referenz wurden durch den Bieter drei Schulungen </w:t>
            </w:r>
            <w:r w:rsidRPr="00D1371D">
              <w:rPr>
                <w:rFonts w:cs="Arial"/>
                <w:color w:val="000000"/>
              </w:rPr>
              <w:t>für Administratoren und Anwender der angebotenen MFT-Lösung in den letzten zwei Jahren, Online oder in Präsenz</w:t>
            </w:r>
            <w:r w:rsidR="00463184">
              <w:rPr>
                <w:rFonts w:cs="Arial"/>
                <w:color w:val="000000"/>
              </w:rPr>
              <w:t xml:space="preserve"> durchgeführt</w:t>
            </w:r>
            <w:r w:rsidRPr="00D1371D">
              <w:rPr>
                <w:rFonts w:cs="Arial"/>
                <w:color w:val="000000"/>
              </w:rPr>
              <w:t>.</w:t>
            </w:r>
          </w:p>
          <w:p w14:paraId="659DA25E" w14:textId="77777777" w:rsidR="00D1371D" w:rsidRPr="00D1371D" w:rsidRDefault="00A63399" w:rsidP="00E1736A">
            <w:pPr>
              <w:autoSpaceDE w:val="0"/>
              <w:autoSpaceDN w:val="0"/>
              <w:adjustRightInd w:val="0"/>
              <w:ind w:left="708"/>
              <w:rPr>
                <w:rFonts w:cs="Arial"/>
              </w:rPr>
            </w:pPr>
            <w:sdt>
              <w:sdtPr>
                <w:rPr>
                  <w:rFonts w:cs="Arial"/>
                  <w:szCs w:val="20"/>
                </w:rPr>
                <w:id w:val="-154505521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D1371D" w:rsidRPr="00D1371D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D1371D" w:rsidRPr="00D1371D">
              <w:rPr>
                <w:rFonts w:cs="Arial"/>
              </w:rPr>
              <w:t xml:space="preserve"> ja</w:t>
            </w:r>
            <w:r w:rsidR="00D1371D" w:rsidRPr="00D1371D">
              <w:rPr>
                <w:rFonts w:cs="Arial"/>
                <w:szCs w:val="20"/>
              </w:rPr>
              <w:tab/>
            </w:r>
            <w:r w:rsidR="00D1371D" w:rsidRPr="00D1371D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17908767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D1371D" w:rsidRPr="00D1371D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D1371D" w:rsidRPr="00D1371D">
              <w:rPr>
                <w:rFonts w:cs="Arial"/>
              </w:rPr>
              <w:t xml:space="preserve"> nein</w:t>
            </w:r>
          </w:p>
          <w:p w14:paraId="6B6ACF61" w14:textId="77777777" w:rsidR="00D1371D" w:rsidRPr="00D1371D" w:rsidRDefault="00D1371D" w:rsidP="00E1736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7BA2B744" w14:textId="77777777" w:rsidR="00D1371D" w:rsidRPr="00D1371D" w:rsidRDefault="00D1371D" w:rsidP="00E1736A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</w:tbl>
    <w:p w14:paraId="2464306C" w14:textId="77777777" w:rsidR="00672E6C" w:rsidRPr="00DE15E6" w:rsidRDefault="00672E6C" w:rsidP="00672E6C">
      <w:pPr>
        <w:pStyle w:val="berschrift1"/>
        <w:numPr>
          <w:ilvl w:val="0"/>
          <w:numId w:val="0"/>
        </w:numPr>
      </w:pPr>
    </w:p>
    <w:p w14:paraId="6B0427F4" w14:textId="77777777" w:rsidR="00672E6C" w:rsidRDefault="00672E6C" w:rsidP="00495AB1">
      <w:pPr>
        <w:rPr>
          <w:rFonts w:cs="Arial"/>
        </w:rPr>
      </w:pPr>
    </w:p>
    <w:p w14:paraId="296D0486" w14:textId="6E2E1CDF" w:rsidR="004E36E0" w:rsidRDefault="004E36E0">
      <w:pPr>
        <w:spacing w:after="160" w:line="259" w:lineRule="auto"/>
        <w:rPr>
          <w:rFonts w:cs="Arial"/>
        </w:rPr>
      </w:pPr>
      <w:r>
        <w:rPr>
          <w:rFonts w:cs="Arial"/>
        </w:rPr>
        <w:br w:type="page"/>
      </w:r>
    </w:p>
    <w:p w14:paraId="7A168467" w14:textId="77777777" w:rsidR="005F0FB9" w:rsidRDefault="005F0FB9" w:rsidP="00495AB1">
      <w:pPr>
        <w:rPr>
          <w:rFonts w:cs="Arial"/>
        </w:rPr>
      </w:pPr>
    </w:p>
    <w:p w14:paraId="317A6751" w14:textId="7F0345CB" w:rsidR="005F0FB9" w:rsidRPr="004E36E0" w:rsidRDefault="005F0FB9" w:rsidP="005F0FB9">
      <w:pPr>
        <w:pStyle w:val="Text"/>
        <w:rPr>
          <w:b/>
          <w:bCs/>
          <w:sz w:val="24"/>
          <w:szCs w:val="24"/>
        </w:rPr>
      </w:pPr>
      <w:r w:rsidRPr="004E36E0">
        <w:rPr>
          <w:b/>
          <w:bCs/>
          <w:sz w:val="24"/>
          <w:szCs w:val="24"/>
        </w:rPr>
        <w:t>Formblatt B</w:t>
      </w:r>
    </w:p>
    <w:tbl>
      <w:tblPr>
        <w:tblStyle w:val="Tabellenraster"/>
        <w:tblW w:w="0" w:type="auto"/>
        <w:tblInd w:w="-5" w:type="dxa"/>
        <w:tblLook w:val="04A0" w:firstRow="1" w:lastRow="0" w:firstColumn="1" w:lastColumn="0" w:noHBand="0" w:noVBand="1"/>
      </w:tblPr>
      <w:tblGrid>
        <w:gridCol w:w="2967"/>
        <w:gridCol w:w="6098"/>
      </w:tblGrid>
      <w:tr w:rsidR="005F0FB9" w:rsidRPr="00DE15E6" w14:paraId="280B0338" w14:textId="77777777" w:rsidTr="0019669E">
        <w:tc>
          <w:tcPr>
            <w:tcW w:w="2967" w:type="dxa"/>
          </w:tcPr>
          <w:p w14:paraId="3FDA4F2A" w14:textId="77777777" w:rsidR="005F0FB9" w:rsidRDefault="005F0FB9" w:rsidP="009E4555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>
              <w:rPr>
                <w:rFonts w:cs="Arial"/>
                <w:b/>
                <w:color w:val="000000"/>
                <w:szCs w:val="20"/>
              </w:rPr>
              <w:t>Eigenerklärung</w:t>
            </w:r>
          </w:p>
          <w:p w14:paraId="351BD5B3" w14:textId="77777777" w:rsidR="005F0FB9" w:rsidRDefault="005F0FB9" w:rsidP="009E4555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  <w:p w14:paraId="07E20CE5" w14:textId="77777777" w:rsidR="005F0FB9" w:rsidRDefault="005F0FB9" w:rsidP="009E4555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  <w:p w14:paraId="06157101" w14:textId="77777777" w:rsidR="005F0FB9" w:rsidRPr="001A4CD6" w:rsidRDefault="005F0FB9" w:rsidP="009E4555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</w:tcPr>
          <w:p w14:paraId="4386DE4D" w14:textId="55E07B49" w:rsidR="005F0FB9" w:rsidRPr="00DE15E6" w:rsidRDefault="005F0FB9" w:rsidP="009E455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567C3A">
              <w:t>ISO-27001-Zertifizierung</w:t>
            </w:r>
          </w:p>
        </w:tc>
      </w:tr>
      <w:tr w:rsidR="005F0FB9" w:rsidRPr="00DE15E6" w14:paraId="29F0C23B" w14:textId="77777777" w:rsidTr="0019669E">
        <w:tc>
          <w:tcPr>
            <w:tcW w:w="2967" w:type="dxa"/>
          </w:tcPr>
          <w:p w14:paraId="49874D9D" w14:textId="3D22288A" w:rsidR="005F0FB9" w:rsidRPr="009A7A46" w:rsidRDefault="005F0FB9" w:rsidP="009E4555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 w:rsidRPr="009A7A46">
              <w:rPr>
                <w:rFonts w:cs="Arial"/>
                <w:b/>
                <w:color w:val="000000"/>
                <w:szCs w:val="20"/>
              </w:rPr>
              <w:t xml:space="preserve">Wer </w:t>
            </w:r>
            <w:r>
              <w:rPr>
                <w:rFonts w:cs="Arial"/>
                <w:b/>
                <w:color w:val="000000"/>
                <w:szCs w:val="20"/>
              </w:rPr>
              <w:t>ist zertifiziert</w:t>
            </w:r>
          </w:p>
          <w:p w14:paraId="66B96ACE" w14:textId="77777777" w:rsidR="005F0FB9" w:rsidRPr="009A7A46" w:rsidRDefault="005F0FB9" w:rsidP="009E4555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  <w:r w:rsidRPr="009A7A46">
              <w:rPr>
                <w:rFonts w:cs="Arial"/>
                <w:b/>
                <w:color w:val="000000"/>
                <w:szCs w:val="20"/>
              </w:rPr>
              <w:t>(Unternehmensname)?</w:t>
            </w:r>
          </w:p>
          <w:p w14:paraId="72435AD1" w14:textId="77777777" w:rsidR="005F0FB9" w:rsidRPr="009A7A46" w:rsidRDefault="005F0FB9" w:rsidP="009E4555">
            <w:pPr>
              <w:autoSpaceDE w:val="0"/>
              <w:autoSpaceDN w:val="0"/>
              <w:adjustRightInd w:val="0"/>
              <w:rPr>
                <w:rFonts w:cs="Arial"/>
                <w:bCs/>
                <w:i/>
                <w:iCs/>
                <w:color w:val="000000"/>
                <w:szCs w:val="20"/>
              </w:rPr>
            </w:pPr>
            <w:r w:rsidRPr="009A7A46">
              <w:rPr>
                <w:rFonts w:cs="Arial"/>
                <w:bCs/>
                <w:i/>
                <w:iCs/>
                <w:color w:val="000000"/>
                <w:szCs w:val="20"/>
              </w:rPr>
              <w:t>Bewerber bzw. Bewerber-/</w:t>
            </w:r>
          </w:p>
          <w:p w14:paraId="1CFFF90B" w14:textId="77777777" w:rsidR="005F0FB9" w:rsidRPr="009A7A46" w:rsidRDefault="005F0FB9" w:rsidP="009E4555">
            <w:pPr>
              <w:autoSpaceDE w:val="0"/>
              <w:autoSpaceDN w:val="0"/>
              <w:adjustRightInd w:val="0"/>
              <w:rPr>
                <w:rFonts w:cs="Arial"/>
                <w:bCs/>
                <w:i/>
                <w:iCs/>
                <w:color w:val="000000"/>
                <w:szCs w:val="20"/>
              </w:rPr>
            </w:pPr>
            <w:r w:rsidRPr="009A7A46">
              <w:rPr>
                <w:rFonts w:cs="Arial"/>
                <w:bCs/>
                <w:i/>
                <w:iCs/>
                <w:color w:val="000000"/>
                <w:szCs w:val="20"/>
              </w:rPr>
              <w:t>Bietergemeinschaft oder</w:t>
            </w:r>
          </w:p>
          <w:p w14:paraId="2301CAE1" w14:textId="77777777" w:rsidR="005F0FB9" w:rsidRPr="009A7A46" w:rsidRDefault="005F0FB9" w:rsidP="009E4555">
            <w:pPr>
              <w:autoSpaceDE w:val="0"/>
              <w:autoSpaceDN w:val="0"/>
              <w:adjustRightInd w:val="0"/>
              <w:rPr>
                <w:rFonts w:cs="Arial"/>
                <w:bCs/>
                <w:i/>
                <w:iCs/>
                <w:color w:val="000000"/>
                <w:szCs w:val="20"/>
              </w:rPr>
            </w:pPr>
            <w:r w:rsidRPr="009A7A46">
              <w:rPr>
                <w:rFonts w:cs="Arial"/>
                <w:bCs/>
                <w:i/>
                <w:iCs/>
                <w:color w:val="000000"/>
                <w:szCs w:val="20"/>
              </w:rPr>
              <w:t>Drittunternehmer:</w:t>
            </w:r>
          </w:p>
          <w:p w14:paraId="16D0CFD7" w14:textId="77777777" w:rsidR="005F0FB9" w:rsidRPr="00DE15E6" w:rsidRDefault="005F0FB9" w:rsidP="009E4555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</w:tcPr>
          <w:p w14:paraId="63C22420" w14:textId="77777777" w:rsidR="005F0FB9" w:rsidRPr="00DE15E6" w:rsidRDefault="005F0FB9" w:rsidP="009E455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  <w:tr w:rsidR="005F0FB9" w:rsidRPr="00DE15E6" w14:paraId="2A8AFF71" w14:textId="77777777" w:rsidTr="0019669E">
        <w:tc>
          <w:tcPr>
            <w:tcW w:w="2967" w:type="dxa"/>
          </w:tcPr>
          <w:p w14:paraId="1B3EA317" w14:textId="77777777" w:rsidR="00D1371D" w:rsidRDefault="00D1371D" w:rsidP="00D1371D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Mindestvoraussetzungen:</w:t>
            </w:r>
          </w:p>
          <w:p w14:paraId="4D035C28" w14:textId="0509DF13" w:rsidR="00D1371D" w:rsidRPr="00EA4E48" w:rsidRDefault="00D1371D" w:rsidP="00D1371D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</w:pPr>
            <w:r w:rsidRPr="0F103431"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  <w:t>(zum Nachweis der Eignung muss die Angabe mit „ja“ bestätigt worden sein</w:t>
            </w:r>
            <w:r w:rsidR="00F81601"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  <w:t>, oder ein vergleichbarer Nachweis anliegen.)</w:t>
            </w:r>
          </w:p>
          <w:p w14:paraId="15BA6B85" w14:textId="77777777" w:rsidR="005F0FB9" w:rsidRPr="00DE15E6" w:rsidRDefault="005F0FB9" w:rsidP="009E4555">
            <w:pPr>
              <w:autoSpaceDE w:val="0"/>
              <w:autoSpaceDN w:val="0"/>
              <w:adjustRightInd w:val="0"/>
              <w:rPr>
                <w:rFonts w:cs="Arial"/>
                <w:b/>
                <w:szCs w:val="20"/>
              </w:rPr>
            </w:pPr>
          </w:p>
        </w:tc>
        <w:tc>
          <w:tcPr>
            <w:tcW w:w="6098" w:type="dxa"/>
          </w:tcPr>
          <w:p w14:paraId="2BBB7AA6" w14:textId="77777777" w:rsidR="005F0FB9" w:rsidRDefault="005F0FB9" w:rsidP="009E4555">
            <w:pPr>
              <w:autoSpaceDE w:val="0"/>
              <w:autoSpaceDN w:val="0"/>
              <w:adjustRightInd w:val="0"/>
              <w:rPr>
                <w:rFonts w:cs="Arial"/>
                <w:i/>
                <w:color w:val="000000"/>
                <w:sz w:val="18"/>
                <w:szCs w:val="18"/>
              </w:rPr>
            </w:pPr>
          </w:p>
          <w:p w14:paraId="5609A03A" w14:textId="63CD3797" w:rsidR="005F0FB9" w:rsidRPr="005F0FB9" w:rsidRDefault="005F0FB9" w:rsidP="009E4555">
            <w:pPr>
              <w:autoSpaceDE w:val="0"/>
              <w:autoSpaceDN w:val="0"/>
              <w:adjustRightInd w:val="0"/>
              <w:rPr>
                <w:rFonts w:cs="Arial"/>
                <w:iCs/>
                <w:szCs w:val="20"/>
              </w:rPr>
            </w:pPr>
            <w:r w:rsidRPr="005F0FB9">
              <w:rPr>
                <w:rFonts w:cs="Arial"/>
                <w:iCs/>
                <w:color w:val="000000"/>
                <w:szCs w:val="20"/>
              </w:rPr>
              <w:t xml:space="preserve">Das zuvor genannte Unternehmen ist </w:t>
            </w:r>
            <w:r w:rsidRPr="005F0FB9">
              <w:rPr>
                <w:szCs w:val="20"/>
              </w:rPr>
              <w:t xml:space="preserve">ISO-27001 zertifiziert </w:t>
            </w:r>
          </w:p>
          <w:p w14:paraId="4A54A6F0" w14:textId="77777777" w:rsidR="005F0FB9" w:rsidRPr="00C65091" w:rsidRDefault="00A63399" w:rsidP="009E4555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sdt>
              <w:sdtPr>
                <w:rPr>
                  <w:rFonts w:cs="Arial"/>
                  <w:szCs w:val="20"/>
                </w:rPr>
                <w:id w:val="-29822398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5F0FB9" w:rsidRPr="00C65091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5F0FB9" w:rsidRPr="00C65091">
              <w:rPr>
                <w:rFonts w:cs="Arial"/>
                <w:szCs w:val="20"/>
              </w:rPr>
              <w:t xml:space="preserve"> ja</w:t>
            </w:r>
            <w:r w:rsidR="005F0FB9" w:rsidRPr="00C65091">
              <w:rPr>
                <w:rFonts w:cs="Arial"/>
                <w:szCs w:val="20"/>
              </w:rPr>
              <w:tab/>
            </w:r>
            <w:r w:rsidR="005F0FB9" w:rsidRPr="00C65091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-51531244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5F0FB9" w:rsidRPr="00C65091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5F0FB9" w:rsidRPr="00C65091">
              <w:rPr>
                <w:rFonts w:cs="Arial"/>
                <w:szCs w:val="20"/>
              </w:rPr>
              <w:t xml:space="preserve"> nein</w:t>
            </w:r>
          </w:p>
          <w:p w14:paraId="2C95252C" w14:textId="77777777" w:rsidR="005F0FB9" w:rsidRPr="006052AA" w:rsidRDefault="005F0FB9" w:rsidP="009E4555">
            <w:pPr>
              <w:autoSpaceDE w:val="0"/>
              <w:autoSpaceDN w:val="0"/>
              <w:adjustRightInd w:val="0"/>
              <w:rPr>
                <w:rFonts w:cs="Arial"/>
                <w:iCs/>
                <w:szCs w:val="20"/>
              </w:rPr>
            </w:pPr>
          </w:p>
          <w:p w14:paraId="33B71471" w14:textId="7F290541" w:rsidR="005F0FB9" w:rsidRDefault="005F0FB9" w:rsidP="005F0FB9">
            <w:pPr>
              <w:pStyle w:val="Text"/>
              <w:rPr>
                <w:rFonts w:cs="Arial"/>
                <w:bCs/>
                <w:spacing w:val="-2"/>
              </w:rPr>
            </w:pPr>
            <w:r>
              <w:rPr>
                <w:rFonts w:cs="Arial"/>
              </w:rPr>
              <w:t>Sofern ein „Nein“ angekreuzt wird, liegt ein</w:t>
            </w:r>
            <w:r>
              <w:rPr>
                <w:rFonts w:cs="Arial"/>
                <w:bCs/>
                <w:spacing w:val="-2"/>
              </w:rPr>
              <w:t xml:space="preserve"> vergleichbarer Nachweis an;</w:t>
            </w:r>
            <w:r w:rsidRPr="00567C3A">
              <w:t xml:space="preserve"> § 11 Abs. 3 VgV</w:t>
            </w:r>
            <w:r>
              <w:t>.</w:t>
            </w:r>
          </w:p>
          <w:p w14:paraId="0A98FF68" w14:textId="77777777" w:rsidR="005F0FB9" w:rsidRPr="00DE15E6" w:rsidRDefault="005F0FB9" w:rsidP="005F0FB9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</w:tbl>
    <w:p w14:paraId="54CF9E54" w14:textId="1170DFFB" w:rsidR="00775D79" w:rsidRDefault="00775D79" w:rsidP="00495AB1">
      <w:pPr>
        <w:rPr>
          <w:rFonts w:cs="Arial"/>
        </w:rPr>
      </w:pPr>
    </w:p>
    <w:p w14:paraId="645AB36B" w14:textId="34144305" w:rsidR="004E36E0" w:rsidRPr="004E36E0" w:rsidRDefault="00775D79" w:rsidP="004E36E0">
      <w:pPr>
        <w:spacing w:after="160" w:line="259" w:lineRule="auto"/>
        <w:rPr>
          <w:b/>
          <w:bCs/>
          <w:sz w:val="24"/>
          <w:szCs w:val="32"/>
        </w:rPr>
      </w:pPr>
      <w:r>
        <w:rPr>
          <w:rFonts w:cs="Arial"/>
        </w:rPr>
        <w:br w:type="page"/>
      </w:r>
      <w:bookmarkStart w:id="0" w:name="_Ref90048219"/>
      <w:bookmarkStart w:id="1" w:name="_Toc457228671"/>
      <w:bookmarkStart w:id="2" w:name="_Toc457228670"/>
      <w:bookmarkStart w:id="3" w:name="_Toc457228673"/>
      <w:bookmarkStart w:id="4" w:name="_Ref90048785"/>
      <w:r w:rsidRPr="004E36E0">
        <w:rPr>
          <w:b/>
          <w:bCs/>
          <w:sz w:val="24"/>
          <w:szCs w:val="32"/>
        </w:rPr>
        <w:lastRenderedPageBreak/>
        <w:t xml:space="preserve">Formblatt </w:t>
      </w:r>
      <w:r w:rsidR="000B76EF" w:rsidRPr="004E36E0">
        <w:rPr>
          <w:b/>
          <w:bCs/>
          <w:sz w:val="24"/>
          <w:szCs w:val="32"/>
        </w:rPr>
        <w:t>C</w:t>
      </w: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3233"/>
        <w:gridCol w:w="5827"/>
      </w:tblGrid>
      <w:tr w:rsidR="00775D79" w:rsidRPr="005C2406" w14:paraId="5D3BA73B" w14:textId="77777777" w:rsidTr="0019669E">
        <w:tc>
          <w:tcPr>
            <w:tcW w:w="3233" w:type="dxa"/>
            <w:shd w:val="clear" w:color="auto" w:fill="FFFFFF" w:themeFill="background1"/>
            <w:vAlign w:val="center"/>
          </w:tcPr>
          <w:bookmarkEnd w:id="0"/>
          <w:p w14:paraId="504C76A2" w14:textId="77777777" w:rsidR="00775D79" w:rsidRDefault="00775D79" w:rsidP="00506DF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Integrationsspezialist</w:t>
            </w:r>
          </w:p>
        </w:tc>
        <w:tc>
          <w:tcPr>
            <w:tcW w:w="5827" w:type="dxa"/>
          </w:tcPr>
          <w:p w14:paraId="20700E47" w14:textId="77777777" w:rsidR="00775D79" w:rsidRDefault="00775D79" w:rsidP="00506DF5">
            <w:pPr>
              <w:spacing w:line="288" w:lineRule="auto"/>
              <w:rPr>
                <w:rFonts w:cs="Arial"/>
              </w:rPr>
            </w:pPr>
          </w:p>
          <w:p w14:paraId="05E08314" w14:textId="4AEAD71A" w:rsidR="00775D79" w:rsidRDefault="004E36E0" w:rsidP="00506DF5">
            <w:pPr>
              <w:spacing w:line="288" w:lineRule="auto"/>
              <w:rPr>
                <w:rFonts w:cs="Arial"/>
              </w:rPr>
            </w:pPr>
            <w:r>
              <w:rPr>
                <w:rFonts w:cs="Arial"/>
              </w:rPr>
              <w:t>1</w:t>
            </w:r>
          </w:p>
          <w:p w14:paraId="11113C1C" w14:textId="77777777" w:rsidR="00775D79" w:rsidRPr="005C2406" w:rsidRDefault="00775D79" w:rsidP="00506DF5">
            <w:pPr>
              <w:spacing w:line="288" w:lineRule="auto"/>
              <w:rPr>
                <w:rFonts w:cs="Arial"/>
              </w:rPr>
            </w:pPr>
          </w:p>
        </w:tc>
      </w:tr>
      <w:tr w:rsidR="00775D79" w:rsidRPr="005C2406" w14:paraId="10BEC7EE" w14:textId="77777777" w:rsidTr="0019669E">
        <w:tc>
          <w:tcPr>
            <w:tcW w:w="3233" w:type="dxa"/>
            <w:shd w:val="clear" w:color="auto" w:fill="FFFFFF" w:themeFill="background1"/>
            <w:vAlign w:val="center"/>
          </w:tcPr>
          <w:p w14:paraId="548B70F4" w14:textId="77777777" w:rsidR="00775D79" w:rsidRDefault="00775D79" w:rsidP="00506DF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Bei wem ist der Integrationsspezialist beschäftigt?</w:t>
            </w:r>
          </w:p>
          <w:p w14:paraId="04791769" w14:textId="77777777" w:rsidR="00775D79" w:rsidRPr="009A7A46" w:rsidRDefault="00775D79" w:rsidP="00506DF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(Unternehmensname)?</w:t>
            </w:r>
          </w:p>
          <w:p w14:paraId="3483D7A9" w14:textId="77777777" w:rsidR="00775D79" w:rsidRPr="0072707B" w:rsidRDefault="00775D79" w:rsidP="00506DF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Bewerber bzw. Bewerber-/</w:t>
            </w:r>
          </w:p>
          <w:p w14:paraId="40F530EE" w14:textId="77777777" w:rsidR="00775D79" w:rsidRPr="0072707B" w:rsidRDefault="00775D79" w:rsidP="00506DF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Bietergemeinschaft oder</w:t>
            </w:r>
          </w:p>
          <w:p w14:paraId="1962FFB1" w14:textId="77777777" w:rsidR="00775D79" w:rsidRPr="009A7A46" w:rsidRDefault="00775D79" w:rsidP="00506DF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Drittunternehmer:</w:t>
            </w:r>
          </w:p>
          <w:p w14:paraId="05F7EBFE" w14:textId="77777777" w:rsidR="00775D79" w:rsidRPr="005C2406" w:rsidRDefault="00775D79" w:rsidP="00506DF5">
            <w:pPr>
              <w:spacing w:line="288" w:lineRule="auto"/>
              <w:rPr>
                <w:rFonts w:cs="Arial"/>
                <w:szCs w:val="22"/>
              </w:rPr>
            </w:pPr>
          </w:p>
        </w:tc>
        <w:tc>
          <w:tcPr>
            <w:tcW w:w="5827" w:type="dxa"/>
          </w:tcPr>
          <w:p w14:paraId="132515B7" w14:textId="77777777" w:rsidR="00775D79" w:rsidRPr="005C2406" w:rsidRDefault="00775D79" w:rsidP="004E36E0">
            <w:pPr>
              <w:pStyle w:val="Listenabsatz"/>
              <w:numPr>
                <w:ilvl w:val="0"/>
                <w:numId w:val="0"/>
              </w:numPr>
              <w:autoSpaceDE w:val="0"/>
              <w:autoSpaceDN w:val="0"/>
              <w:adjustRightInd w:val="0"/>
              <w:spacing w:before="0"/>
              <w:rPr>
                <w:rFonts w:cs="Arial"/>
              </w:rPr>
            </w:pPr>
          </w:p>
        </w:tc>
      </w:tr>
      <w:tr w:rsidR="00775D79" w:rsidRPr="005C2406" w14:paraId="069688CD" w14:textId="77777777" w:rsidTr="0019669E">
        <w:tc>
          <w:tcPr>
            <w:tcW w:w="3233" w:type="dxa"/>
            <w:shd w:val="clear" w:color="auto" w:fill="FFFFFF" w:themeFill="background1"/>
            <w:vAlign w:val="center"/>
          </w:tcPr>
          <w:p w14:paraId="02089CA7" w14:textId="77777777" w:rsidR="00775D79" w:rsidRDefault="00775D79" w:rsidP="00506DF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Mindestvoraussetzungen:</w:t>
            </w:r>
          </w:p>
          <w:p w14:paraId="1F6E6612" w14:textId="77777777" w:rsidR="00775D79" w:rsidRPr="00EA4E48" w:rsidRDefault="00775D79" w:rsidP="00506DF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</w:pPr>
            <w:r w:rsidRPr="0F103431"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  <w:t>(zum Nachweis der Eignung muss die Angabe mit „ja“ bestätigt worden sein.)</w:t>
            </w:r>
          </w:p>
          <w:p w14:paraId="694E8B3E" w14:textId="77777777" w:rsidR="00775D79" w:rsidRPr="005C2406" w:rsidRDefault="00775D79" w:rsidP="00506DF5">
            <w:pPr>
              <w:spacing w:line="288" w:lineRule="auto"/>
              <w:rPr>
                <w:rFonts w:cs="Arial"/>
              </w:rPr>
            </w:pPr>
          </w:p>
        </w:tc>
        <w:tc>
          <w:tcPr>
            <w:tcW w:w="5827" w:type="dxa"/>
          </w:tcPr>
          <w:p w14:paraId="0540BE0A" w14:textId="77777777" w:rsidR="00775D79" w:rsidRPr="005C2406" w:rsidRDefault="00775D79" w:rsidP="00506DF5">
            <w:pPr>
              <w:spacing w:line="288" w:lineRule="auto"/>
              <w:rPr>
                <w:rFonts w:cs="Arial"/>
              </w:rPr>
            </w:pPr>
          </w:p>
          <w:p w14:paraId="1FC74A6B" w14:textId="522A21CF" w:rsidR="00775D79" w:rsidRPr="005C2406" w:rsidRDefault="00775D79" w:rsidP="00506DF5">
            <w:pPr>
              <w:spacing w:line="288" w:lineRule="auto"/>
              <w:rPr>
                <w:rFonts w:cs="Arial"/>
              </w:rPr>
            </w:pPr>
            <w:r w:rsidRPr="0F103431">
              <w:rPr>
                <w:rFonts w:cs="Arial"/>
              </w:rPr>
              <w:t xml:space="preserve">Der Mitarbeiter hat </w:t>
            </w:r>
            <w:r>
              <w:t xml:space="preserve">in den letzten </w:t>
            </w:r>
            <w:r w:rsidR="006A4A24">
              <w:t>3</w:t>
            </w:r>
            <w:r>
              <w:t xml:space="preserve"> Jahren (Stichtag ist der Ablauf der Angebotsfrist) bei der Einführung und Inbetriebnahme der angebotene</w:t>
            </w:r>
            <w:r w:rsidR="004E36E0">
              <w:t>n</w:t>
            </w:r>
            <w:r>
              <w:t xml:space="preserve"> MFT</w:t>
            </w:r>
            <w:r w:rsidR="004E36E0">
              <w:t>-</w:t>
            </w:r>
            <w:r>
              <w:t xml:space="preserve">Lösung </w:t>
            </w:r>
            <w:r w:rsidR="004E36E0">
              <w:t>bei</w:t>
            </w:r>
            <w:r>
              <w:t xml:space="preserve"> mindestens </w:t>
            </w:r>
            <w:r w:rsidR="00AD142F">
              <w:t>3</w:t>
            </w:r>
            <w:r>
              <w:t xml:space="preserve"> Projekten Erfahrung gesammelt.</w:t>
            </w:r>
          </w:p>
          <w:p w14:paraId="3B7EBAF8" w14:textId="77777777" w:rsidR="00775D79" w:rsidRPr="005C2406" w:rsidRDefault="00775D79" w:rsidP="00506DF5">
            <w:pPr>
              <w:spacing w:line="288" w:lineRule="auto"/>
              <w:rPr>
                <w:rFonts w:cs="Arial"/>
              </w:rPr>
            </w:pPr>
          </w:p>
          <w:p w14:paraId="07D79C9B" w14:textId="77777777" w:rsidR="00775D79" w:rsidRPr="005C2406" w:rsidRDefault="00A63399" w:rsidP="00506DF5">
            <w:pPr>
              <w:spacing w:line="288" w:lineRule="auto"/>
              <w:rPr>
                <w:rFonts w:cs="Arial"/>
              </w:rPr>
            </w:pPr>
            <w:sdt>
              <w:sdtPr>
                <w:rPr>
                  <w:rFonts w:cs="Arial"/>
                  <w:szCs w:val="20"/>
                </w:rPr>
                <w:id w:val="-177231732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775D79" w:rsidRPr="00B13E4B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775D79" w:rsidRPr="0F103431">
              <w:rPr>
                <w:rFonts w:cs="Arial"/>
              </w:rPr>
              <w:t xml:space="preserve"> ja</w:t>
            </w:r>
            <w:r w:rsidR="00775D79" w:rsidRPr="00C65091">
              <w:rPr>
                <w:rFonts w:cs="Arial"/>
                <w:szCs w:val="20"/>
              </w:rPr>
              <w:tab/>
            </w:r>
            <w:r w:rsidR="00775D79" w:rsidRPr="00C65091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127174709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775D79" w:rsidRPr="00B13E4B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775D79" w:rsidRPr="0F103431">
              <w:rPr>
                <w:rFonts w:cs="Arial"/>
              </w:rPr>
              <w:t xml:space="preserve"> nein</w:t>
            </w:r>
          </w:p>
          <w:p w14:paraId="759F97FC" w14:textId="77777777" w:rsidR="00775D79" w:rsidRPr="005C2406" w:rsidRDefault="00775D79" w:rsidP="00506DF5">
            <w:pPr>
              <w:spacing w:line="288" w:lineRule="auto"/>
              <w:rPr>
                <w:rFonts w:cs="Arial"/>
              </w:rPr>
            </w:pPr>
          </w:p>
        </w:tc>
      </w:tr>
    </w:tbl>
    <w:p w14:paraId="1D6B6528" w14:textId="77777777" w:rsidR="00775D79" w:rsidRDefault="00775D79" w:rsidP="00775D79">
      <w:pPr>
        <w:rPr>
          <w:rFonts w:cs="Arial"/>
        </w:rPr>
      </w:pPr>
    </w:p>
    <w:p w14:paraId="3C146CC0" w14:textId="77777777" w:rsidR="00775D79" w:rsidRDefault="00775D79" w:rsidP="00775D79">
      <w:pPr>
        <w:rPr>
          <w:rFonts w:cs="Arial"/>
        </w:rPr>
      </w:pP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3233"/>
        <w:gridCol w:w="5827"/>
      </w:tblGrid>
      <w:tr w:rsidR="00775D79" w:rsidRPr="005C2406" w14:paraId="74845974" w14:textId="77777777" w:rsidTr="0019669E">
        <w:tc>
          <w:tcPr>
            <w:tcW w:w="3233" w:type="dxa"/>
            <w:shd w:val="clear" w:color="auto" w:fill="FFFFFF" w:themeFill="background1"/>
            <w:vAlign w:val="center"/>
          </w:tcPr>
          <w:p w14:paraId="769CC495" w14:textId="77777777" w:rsidR="00775D79" w:rsidRDefault="00775D79" w:rsidP="00506DF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Integrationsspezialist</w:t>
            </w:r>
          </w:p>
        </w:tc>
        <w:tc>
          <w:tcPr>
            <w:tcW w:w="5827" w:type="dxa"/>
          </w:tcPr>
          <w:p w14:paraId="772E893A" w14:textId="77777777" w:rsidR="00775D79" w:rsidRDefault="00775D79" w:rsidP="00506DF5">
            <w:pPr>
              <w:spacing w:line="288" w:lineRule="auto"/>
              <w:rPr>
                <w:rFonts w:cs="Arial"/>
              </w:rPr>
            </w:pPr>
          </w:p>
          <w:p w14:paraId="4F537513" w14:textId="77777777" w:rsidR="00775D79" w:rsidRDefault="00775D79" w:rsidP="00506DF5">
            <w:pPr>
              <w:spacing w:line="288" w:lineRule="auto"/>
              <w:rPr>
                <w:rFonts w:cs="Arial"/>
              </w:rPr>
            </w:pPr>
            <w:r w:rsidRPr="0F103431">
              <w:rPr>
                <w:rFonts w:cs="Arial"/>
              </w:rPr>
              <w:t>2</w:t>
            </w:r>
          </w:p>
          <w:p w14:paraId="4FBF2F3F" w14:textId="77777777" w:rsidR="00775D79" w:rsidRPr="005C2406" w:rsidRDefault="00775D79" w:rsidP="00506DF5">
            <w:pPr>
              <w:spacing w:line="288" w:lineRule="auto"/>
              <w:rPr>
                <w:rFonts w:cs="Arial"/>
              </w:rPr>
            </w:pPr>
          </w:p>
        </w:tc>
      </w:tr>
      <w:tr w:rsidR="00775D79" w:rsidRPr="005C2406" w14:paraId="6AFB0FDC" w14:textId="77777777" w:rsidTr="0019669E">
        <w:tc>
          <w:tcPr>
            <w:tcW w:w="3233" w:type="dxa"/>
            <w:shd w:val="clear" w:color="auto" w:fill="FFFFFF" w:themeFill="background1"/>
            <w:vAlign w:val="center"/>
          </w:tcPr>
          <w:p w14:paraId="1468A19E" w14:textId="77777777" w:rsidR="00775D79" w:rsidRDefault="00775D79" w:rsidP="00506DF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Bei wem ist der Integrationsspezialist beschäftigt?</w:t>
            </w:r>
          </w:p>
          <w:p w14:paraId="0D0CE239" w14:textId="77777777" w:rsidR="00775D79" w:rsidRPr="009A7A46" w:rsidRDefault="00775D79" w:rsidP="00506DF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(Unternehmensname)?</w:t>
            </w:r>
          </w:p>
          <w:p w14:paraId="424F648C" w14:textId="77777777" w:rsidR="00775D79" w:rsidRPr="0072707B" w:rsidRDefault="00775D79" w:rsidP="00506DF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Bewerber bzw. Bewerber-/</w:t>
            </w:r>
          </w:p>
          <w:p w14:paraId="7AD11F67" w14:textId="77777777" w:rsidR="00775D79" w:rsidRPr="0072707B" w:rsidRDefault="00775D79" w:rsidP="00506DF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Bietergemeinschaft oder</w:t>
            </w:r>
          </w:p>
          <w:p w14:paraId="43AEBCBC" w14:textId="77777777" w:rsidR="00775D79" w:rsidRPr="009A7A46" w:rsidRDefault="00775D79" w:rsidP="00506DF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Drittunternehmer:</w:t>
            </w:r>
          </w:p>
          <w:p w14:paraId="218B5E20" w14:textId="77777777" w:rsidR="00775D79" w:rsidRPr="005C2406" w:rsidRDefault="00775D79" w:rsidP="00506DF5">
            <w:pPr>
              <w:spacing w:line="288" w:lineRule="auto"/>
              <w:rPr>
                <w:rFonts w:cs="Arial"/>
                <w:szCs w:val="22"/>
              </w:rPr>
            </w:pPr>
          </w:p>
        </w:tc>
        <w:tc>
          <w:tcPr>
            <w:tcW w:w="5827" w:type="dxa"/>
          </w:tcPr>
          <w:p w14:paraId="7AA6C5B1" w14:textId="77777777" w:rsidR="00775D79" w:rsidRPr="005C2406" w:rsidRDefault="00775D79" w:rsidP="00506DF5">
            <w:pPr>
              <w:spacing w:line="288" w:lineRule="auto"/>
              <w:rPr>
                <w:rFonts w:cs="Arial"/>
              </w:rPr>
            </w:pPr>
          </w:p>
        </w:tc>
      </w:tr>
      <w:tr w:rsidR="00775D79" w:rsidRPr="005C2406" w14:paraId="76D180E4" w14:textId="77777777" w:rsidTr="0019669E">
        <w:tc>
          <w:tcPr>
            <w:tcW w:w="3233" w:type="dxa"/>
            <w:shd w:val="clear" w:color="auto" w:fill="FFFFFF" w:themeFill="background1"/>
            <w:vAlign w:val="center"/>
          </w:tcPr>
          <w:p w14:paraId="3C9C4ECD" w14:textId="77777777" w:rsidR="00775D79" w:rsidRDefault="00775D79" w:rsidP="00506DF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Mindestvoraussetzungen:</w:t>
            </w:r>
          </w:p>
          <w:p w14:paraId="5387ED42" w14:textId="77777777" w:rsidR="00775D79" w:rsidRPr="00EA4E48" w:rsidRDefault="00775D79" w:rsidP="00506DF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</w:pPr>
            <w:r w:rsidRPr="0F103431"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  <w:t>(zum Nachweis der Eignung muss die Angabe mit „ja“ bestätigt worden sein.)</w:t>
            </w:r>
          </w:p>
          <w:p w14:paraId="20A5CE33" w14:textId="77777777" w:rsidR="00775D79" w:rsidRPr="005C2406" w:rsidRDefault="00775D79" w:rsidP="00506DF5">
            <w:pPr>
              <w:spacing w:line="288" w:lineRule="auto"/>
              <w:rPr>
                <w:rFonts w:cs="Arial"/>
              </w:rPr>
            </w:pPr>
          </w:p>
        </w:tc>
        <w:tc>
          <w:tcPr>
            <w:tcW w:w="5827" w:type="dxa"/>
          </w:tcPr>
          <w:p w14:paraId="13E45079" w14:textId="77777777" w:rsidR="00775D79" w:rsidRPr="005C2406" w:rsidRDefault="00775D79" w:rsidP="00506DF5">
            <w:pPr>
              <w:spacing w:line="288" w:lineRule="auto"/>
              <w:rPr>
                <w:rFonts w:cs="Arial"/>
              </w:rPr>
            </w:pPr>
          </w:p>
          <w:p w14:paraId="7B906CE7" w14:textId="39723E57" w:rsidR="004E36E0" w:rsidRPr="005C2406" w:rsidRDefault="004E36E0" w:rsidP="004E36E0">
            <w:pPr>
              <w:spacing w:line="288" w:lineRule="auto"/>
              <w:rPr>
                <w:rFonts w:cs="Arial"/>
              </w:rPr>
            </w:pPr>
            <w:r w:rsidRPr="0F103431">
              <w:rPr>
                <w:rFonts w:cs="Arial"/>
              </w:rPr>
              <w:t xml:space="preserve">Der Mitarbeiter hat </w:t>
            </w:r>
            <w:r>
              <w:t xml:space="preserve">in den letzten </w:t>
            </w:r>
            <w:r w:rsidR="006A4A24">
              <w:t>3</w:t>
            </w:r>
            <w:r>
              <w:t xml:space="preserve"> Jahren (Stichtag ist der Ablauf der Angebotsfrist) bei der Einführung und Inbetriebnahme der angebotenen MFT-Lösung bei mindestens </w:t>
            </w:r>
            <w:r w:rsidR="00AD142F">
              <w:t>3</w:t>
            </w:r>
            <w:r>
              <w:t xml:space="preserve"> Projekten Erfahrung gesammelt.</w:t>
            </w:r>
          </w:p>
          <w:p w14:paraId="6EAEDA7E" w14:textId="77777777" w:rsidR="004E36E0" w:rsidRPr="005C2406" w:rsidRDefault="004E36E0" w:rsidP="004E36E0">
            <w:pPr>
              <w:spacing w:line="288" w:lineRule="auto"/>
              <w:rPr>
                <w:rFonts w:cs="Arial"/>
              </w:rPr>
            </w:pPr>
          </w:p>
          <w:p w14:paraId="45010849" w14:textId="77777777" w:rsidR="004E36E0" w:rsidRPr="005C2406" w:rsidRDefault="00A63399" w:rsidP="004E36E0">
            <w:pPr>
              <w:spacing w:line="288" w:lineRule="auto"/>
              <w:rPr>
                <w:rFonts w:cs="Arial"/>
              </w:rPr>
            </w:pPr>
            <w:sdt>
              <w:sdtPr>
                <w:rPr>
                  <w:rFonts w:cs="Arial"/>
                  <w:szCs w:val="20"/>
                </w:rPr>
                <w:id w:val="-54036095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E36E0" w:rsidRPr="00B13E4B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4E36E0" w:rsidRPr="0F103431">
              <w:rPr>
                <w:rFonts w:cs="Arial"/>
              </w:rPr>
              <w:t xml:space="preserve"> ja</w:t>
            </w:r>
            <w:r w:rsidR="004E36E0" w:rsidRPr="00C65091">
              <w:rPr>
                <w:rFonts w:cs="Arial"/>
                <w:szCs w:val="20"/>
              </w:rPr>
              <w:tab/>
            </w:r>
            <w:r w:rsidR="004E36E0" w:rsidRPr="00C65091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212603775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E36E0" w:rsidRPr="00B13E4B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4E36E0" w:rsidRPr="0F103431">
              <w:rPr>
                <w:rFonts w:cs="Arial"/>
              </w:rPr>
              <w:t xml:space="preserve"> nein</w:t>
            </w:r>
          </w:p>
          <w:p w14:paraId="6DC34240" w14:textId="77777777" w:rsidR="00775D79" w:rsidRPr="005C2406" w:rsidRDefault="00775D79" w:rsidP="00506DF5">
            <w:pPr>
              <w:spacing w:line="288" w:lineRule="auto"/>
              <w:rPr>
                <w:rFonts w:cs="Arial"/>
              </w:rPr>
            </w:pPr>
          </w:p>
        </w:tc>
      </w:tr>
    </w:tbl>
    <w:p w14:paraId="69092025" w14:textId="77777777" w:rsidR="00775D79" w:rsidRDefault="00775D79" w:rsidP="00775D79">
      <w:pPr>
        <w:rPr>
          <w:rFonts w:cs="Arial"/>
        </w:rPr>
      </w:pPr>
    </w:p>
    <w:p w14:paraId="4BC4D045" w14:textId="77777777" w:rsidR="00463184" w:rsidRDefault="00463184" w:rsidP="00775D79">
      <w:pPr>
        <w:rPr>
          <w:rFonts w:cs="Arial"/>
        </w:rPr>
      </w:pPr>
    </w:p>
    <w:p w14:paraId="5D71C5DC" w14:textId="77777777" w:rsidR="00463184" w:rsidRDefault="00463184" w:rsidP="00775D79">
      <w:pPr>
        <w:rPr>
          <w:rFonts w:cs="Arial"/>
        </w:rPr>
      </w:pPr>
    </w:p>
    <w:p w14:paraId="20C1B731" w14:textId="77777777" w:rsidR="00463184" w:rsidRDefault="00463184" w:rsidP="00775D79">
      <w:pPr>
        <w:rPr>
          <w:rFonts w:cs="Arial"/>
        </w:rPr>
      </w:pPr>
    </w:p>
    <w:p w14:paraId="3587A62A" w14:textId="77777777" w:rsidR="00463184" w:rsidRDefault="00463184" w:rsidP="00775D79">
      <w:pPr>
        <w:rPr>
          <w:rFonts w:cs="Arial"/>
        </w:rPr>
      </w:pPr>
    </w:p>
    <w:p w14:paraId="4FF9D319" w14:textId="77777777" w:rsidR="00463184" w:rsidRDefault="00463184" w:rsidP="00775D79">
      <w:pPr>
        <w:rPr>
          <w:rFonts w:cs="Arial"/>
        </w:rPr>
      </w:pP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3233"/>
        <w:gridCol w:w="5827"/>
      </w:tblGrid>
      <w:tr w:rsidR="00463184" w:rsidRPr="005C2406" w14:paraId="64630EDC" w14:textId="77777777" w:rsidTr="000E6CBA">
        <w:tc>
          <w:tcPr>
            <w:tcW w:w="3233" w:type="dxa"/>
            <w:shd w:val="clear" w:color="auto" w:fill="FFFFFF" w:themeFill="background1"/>
            <w:vAlign w:val="center"/>
          </w:tcPr>
          <w:p w14:paraId="4C8236D1" w14:textId="77777777" w:rsidR="00463184" w:rsidRDefault="00463184" w:rsidP="000E6CB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lastRenderedPageBreak/>
              <w:t>Integrationsspezialist</w:t>
            </w:r>
          </w:p>
        </w:tc>
        <w:tc>
          <w:tcPr>
            <w:tcW w:w="5827" w:type="dxa"/>
          </w:tcPr>
          <w:p w14:paraId="3A7DCAAA" w14:textId="77777777" w:rsidR="00463184" w:rsidRDefault="00463184" w:rsidP="000E6CBA">
            <w:pPr>
              <w:spacing w:line="288" w:lineRule="auto"/>
              <w:rPr>
                <w:rFonts w:cs="Arial"/>
              </w:rPr>
            </w:pPr>
          </w:p>
          <w:p w14:paraId="06D4B454" w14:textId="10674A64" w:rsidR="00463184" w:rsidRDefault="00463184" w:rsidP="000E6CBA">
            <w:pPr>
              <w:spacing w:line="288" w:lineRule="auto"/>
              <w:rPr>
                <w:rFonts w:cs="Arial"/>
              </w:rPr>
            </w:pPr>
            <w:r>
              <w:rPr>
                <w:rFonts w:cs="Arial"/>
              </w:rPr>
              <w:t>3</w:t>
            </w:r>
          </w:p>
          <w:p w14:paraId="2916A274" w14:textId="77777777" w:rsidR="00463184" w:rsidRPr="005C2406" w:rsidRDefault="00463184" w:rsidP="000E6CBA">
            <w:pPr>
              <w:spacing w:line="288" w:lineRule="auto"/>
              <w:rPr>
                <w:rFonts w:cs="Arial"/>
              </w:rPr>
            </w:pPr>
          </w:p>
        </w:tc>
      </w:tr>
      <w:tr w:rsidR="00463184" w:rsidRPr="005C2406" w14:paraId="29B1187D" w14:textId="77777777" w:rsidTr="000E6CBA">
        <w:tc>
          <w:tcPr>
            <w:tcW w:w="3233" w:type="dxa"/>
            <w:shd w:val="clear" w:color="auto" w:fill="FFFFFF" w:themeFill="background1"/>
            <w:vAlign w:val="center"/>
          </w:tcPr>
          <w:p w14:paraId="473DFC24" w14:textId="77777777" w:rsidR="00463184" w:rsidRDefault="00463184" w:rsidP="000E6CB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Bei wem ist der Integrationsspezialist beschäftigt?</w:t>
            </w:r>
          </w:p>
          <w:p w14:paraId="2FFED256" w14:textId="77777777" w:rsidR="00463184" w:rsidRPr="009A7A46" w:rsidRDefault="00463184" w:rsidP="000E6CB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(Unternehmensname)?</w:t>
            </w:r>
          </w:p>
          <w:p w14:paraId="5DD7FE3D" w14:textId="77777777" w:rsidR="00463184" w:rsidRPr="0072707B" w:rsidRDefault="00463184" w:rsidP="000E6CB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Bewerber bzw. Bewerber-/</w:t>
            </w:r>
          </w:p>
          <w:p w14:paraId="42415190" w14:textId="77777777" w:rsidR="00463184" w:rsidRPr="0072707B" w:rsidRDefault="00463184" w:rsidP="000E6CB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Bietergemeinschaft oder</w:t>
            </w:r>
          </w:p>
          <w:p w14:paraId="5EE2CE43" w14:textId="77777777" w:rsidR="00463184" w:rsidRPr="009A7A46" w:rsidRDefault="00463184" w:rsidP="000E6CB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Drittunternehmer:</w:t>
            </w:r>
          </w:p>
          <w:p w14:paraId="3E0FCF16" w14:textId="77777777" w:rsidR="00463184" w:rsidRPr="005C2406" w:rsidRDefault="00463184" w:rsidP="000E6CBA">
            <w:pPr>
              <w:spacing w:line="288" w:lineRule="auto"/>
              <w:rPr>
                <w:rFonts w:cs="Arial"/>
                <w:szCs w:val="22"/>
              </w:rPr>
            </w:pPr>
          </w:p>
        </w:tc>
        <w:tc>
          <w:tcPr>
            <w:tcW w:w="5827" w:type="dxa"/>
          </w:tcPr>
          <w:p w14:paraId="7F88444C" w14:textId="77777777" w:rsidR="00463184" w:rsidRPr="005C2406" w:rsidRDefault="00463184" w:rsidP="000E6CBA">
            <w:pPr>
              <w:spacing w:line="288" w:lineRule="auto"/>
              <w:rPr>
                <w:rFonts w:cs="Arial"/>
              </w:rPr>
            </w:pPr>
          </w:p>
        </w:tc>
      </w:tr>
      <w:tr w:rsidR="00463184" w:rsidRPr="005C2406" w14:paraId="2464A585" w14:textId="77777777" w:rsidTr="000E6CBA">
        <w:tc>
          <w:tcPr>
            <w:tcW w:w="3233" w:type="dxa"/>
            <w:shd w:val="clear" w:color="auto" w:fill="FFFFFF" w:themeFill="background1"/>
            <w:vAlign w:val="center"/>
          </w:tcPr>
          <w:p w14:paraId="0A053713" w14:textId="77777777" w:rsidR="00463184" w:rsidRDefault="00463184" w:rsidP="000E6CB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Mindestvoraussetzungen:</w:t>
            </w:r>
          </w:p>
          <w:p w14:paraId="051E8835" w14:textId="77777777" w:rsidR="00463184" w:rsidRPr="00EA4E48" w:rsidRDefault="00463184" w:rsidP="000E6CB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</w:pPr>
            <w:r w:rsidRPr="0F103431"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  <w:t>(zum Nachweis der Eignung muss die Angabe mit „ja“ bestätigt worden sein.)</w:t>
            </w:r>
          </w:p>
          <w:p w14:paraId="7F5C047C" w14:textId="77777777" w:rsidR="00463184" w:rsidRPr="005C2406" w:rsidRDefault="00463184" w:rsidP="000E6CBA">
            <w:pPr>
              <w:spacing w:line="288" w:lineRule="auto"/>
              <w:rPr>
                <w:rFonts w:cs="Arial"/>
              </w:rPr>
            </w:pPr>
          </w:p>
        </w:tc>
        <w:tc>
          <w:tcPr>
            <w:tcW w:w="5827" w:type="dxa"/>
          </w:tcPr>
          <w:p w14:paraId="082501D6" w14:textId="77777777" w:rsidR="00463184" w:rsidRPr="005C2406" w:rsidRDefault="00463184" w:rsidP="000E6CBA">
            <w:pPr>
              <w:spacing w:line="288" w:lineRule="auto"/>
              <w:rPr>
                <w:rFonts w:cs="Arial"/>
              </w:rPr>
            </w:pPr>
          </w:p>
          <w:p w14:paraId="0EC41ABA" w14:textId="77777777" w:rsidR="00463184" w:rsidRPr="005C2406" w:rsidRDefault="00463184" w:rsidP="000E6CBA">
            <w:pPr>
              <w:spacing w:line="288" w:lineRule="auto"/>
              <w:rPr>
                <w:rFonts w:cs="Arial"/>
              </w:rPr>
            </w:pPr>
            <w:r w:rsidRPr="0F103431">
              <w:rPr>
                <w:rFonts w:cs="Arial"/>
              </w:rPr>
              <w:t xml:space="preserve">Der Mitarbeiter hat </w:t>
            </w:r>
            <w:r>
              <w:t>in den letzten 3 Jahren (Stichtag ist der Ablauf der Angebotsfrist) bei der Einführung und Inbetriebnahme der angebotenen MFT-Lösung bei mindestens 3 Projekten Erfahrung gesammelt.</w:t>
            </w:r>
          </w:p>
          <w:p w14:paraId="14421CF3" w14:textId="77777777" w:rsidR="00463184" w:rsidRPr="005C2406" w:rsidRDefault="00463184" w:rsidP="000E6CBA">
            <w:pPr>
              <w:spacing w:line="288" w:lineRule="auto"/>
              <w:rPr>
                <w:rFonts w:cs="Arial"/>
              </w:rPr>
            </w:pPr>
          </w:p>
          <w:p w14:paraId="475D65C7" w14:textId="77777777" w:rsidR="00463184" w:rsidRPr="005C2406" w:rsidRDefault="00A63399" w:rsidP="000E6CBA">
            <w:pPr>
              <w:spacing w:line="288" w:lineRule="auto"/>
              <w:rPr>
                <w:rFonts w:cs="Arial"/>
              </w:rPr>
            </w:pPr>
            <w:sdt>
              <w:sdtPr>
                <w:rPr>
                  <w:rFonts w:cs="Arial"/>
                  <w:szCs w:val="20"/>
                </w:rPr>
                <w:id w:val="-159485061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63184" w:rsidRPr="00B13E4B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463184" w:rsidRPr="0F103431">
              <w:rPr>
                <w:rFonts w:cs="Arial"/>
              </w:rPr>
              <w:t xml:space="preserve"> ja</w:t>
            </w:r>
            <w:r w:rsidR="00463184" w:rsidRPr="00C65091">
              <w:rPr>
                <w:rFonts w:cs="Arial"/>
                <w:szCs w:val="20"/>
              </w:rPr>
              <w:tab/>
            </w:r>
            <w:r w:rsidR="00463184" w:rsidRPr="00C65091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171685229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63184" w:rsidRPr="00B13E4B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463184" w:rsidRPr="0F103431">
              <w:rPr>
                <w:rFonts w:cs="Arial"/>
              </w:rPr>
              <w:t xml:space="preserve"> nein</w:t>
            </w:r>
          </w:p>
          <w:p w14:paraId="6516526A" w14:textId="77777777" w:rsidR="00463184" w:rsidRPr="005C2406" w:rsidRDefault="00463184" w:rsidP="000E6CBA">
            <w:pPr>
              <w:spacing w:line="288" w:lineRule="auto"/>
              <w:rPr>
                <w:rFonts w:cs="Arial"/>
              </w:rPr>
            </w:pPr>
          </w:p>
        </w:tc>
      </w:tr>
    </w:tbl>
    <w:p w14:paraId="2B0741EC" w14:textId="77777777" w:rsidR="00463184" w:rsidRPr="005C2406" w:rsidRDefault="00463184" w:rsidP="00775D79">
      <w:pPr>
        <w:rPr>
          <w:rFonts w:cs="Arial"/>
        </w:rPr>
      </w:pPr>
    </w:p>
    <w:p w14:paraId="5CA33FA6" w14:textId="6256B96C" w:rsidR="00775D79" w:rsidRPr="004E36E0" w:rsidRDefault="00775D79" w:rsidP="004E36E0">
      <w:pPr>
        <w:rPr>
          <w:rFonts w:cs="Arial"/>
          <w:b/>
          <w:bCs/>
          <w:iCs/>
          <w:sz w:val="22"/>
          <w:szCs w:val="28"/>
        </w:rPr>
      </w:pPr>
      <w:r w:rsidRPr="005C2406">
        <w:rPr>
          <w:rFonts w:cs="Arial"/>
        </w:rPr>
        <w:br w:type="page"/>
      </w:r>
      <w:bookmarkEnd w:id="1"/>
      <w:bookmarkEnd w:id="2"/>
      <w:r w:rsidRPr="004E36E0">
        <w:rPr>
          <w:b/>
          <w:bCs/>
          <w:sz w:val="24"/>
          <w:szCs w:val="32"/>
        </w:rPr>
        <w:lastRenderedPageBreak/>
        <w:t xml:space="preserve">Formblatt </w:t>
      </w:r>
      <w:r w:rsidR="000B76EF" w:rsidRPr="004E36E0">
        <w:rPr>
          <w:b/>
          <w:bCs/>
          <w:sz w:val="24"/>
          <w:szCs w:val="32"/>
        </w:rPr>
        <w:t>D</w:t>
      </w:r>
    </w:p>
    <w:bookmarkEnd w:id="3"/>
    <w:bookmarkEnd w:id="4"/>
    <w:p w14:paraId="0BDC861B" w14:textId="77777777" w:rsidR="00775D79" w:rsidRDefault="00775D79" w:rsidP="00775D79">
      <w:pPr>
        <w:rPr>
          <w:rFonts w:cs="Arial"/>
        </w:rPr>
      </w:pP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3233"/>
        <w:gridCol w:w="5827"/>
      </w:tblGrid>
      <w:tr w:rsidR="00775D79" w:rsidRPr="005C2406" w14:paraId="26CDC924" w14:textId="77777777" w:rsidTr="0019669E">
        <w:tc>
          <w:tcPr>
            <w:tcW w:w="3233" w:type="dxa"/>
          </w:tcPr>
          <w:p w14:paraId="26115FA6" w14:textId="77777777" w:rsidR="00775D79" w:rsidRDefault="00775D79" w:rsidP="00506DF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Betriebsspezialist</w:t>
            </w:r>
          </w:p>
        </w:tc>
        <w:tc>
          <w:tcPr>
            <w:tcW w:w="5827" w:type="dxa"/>
          </w:tcPr>
          <w:p w14:paraId="038F32BC" w14:textId="77777777" w:rsidR="00775D79" w:rsidRDefault="00775D79" w:rsidP="00506DF5">
            <w:pPr>
              <w:spacing w:line="288" w:lineRule="auto"/>
              <w:rPr>
                <w:rFonts w:cs="Arial"/>
              </w:rPr>
            </w:pPr>
          </w:p>
          <w:p w14:paraId="2799F817" w14:textId="48E19D93" w:rsidR="00775D79" w:rsidRDefault="004E36E0" w:rsidP="00506DF5">
            <w:pPr>
              <w:spacing w:line="288" w:lineRule="auto"/>
              <w:rPr>
                <w:rFonts w:cs="Arial"/>
              </w:rPr>
            </w:pPr>
            <w:r>
              <w:rPr>
                <w:rFonts w:cs="Arial"/>
              </w:rPr>
              <w:t>1</w:t>
            </w:r>
          </w:p>
          <w:p w14:paraId="58CF611F" w14:textId="77777777" w:rsidR="00775D79" w:rsidRPr="005C2406" w:rsidRDefault="00775D79" w:rsidP="00506DF5">
            <w:pPr>
              <w:spacing w:line="288" w:lineRule="auto"/>
              <w:rPr>
                <w:rFonts w:cs="Arial"/>
              </w:rPr>
            </w:pPr>
          </w:p>
        </w:tc>
      </w:tr>
      <w:tr w:rsidR="00775D79" w:rsidRPr="005C2406" w14:paraId="1393E057" w14:textId="77777777" w:rsidTr="0019669E">
        <w:tc>
          <w:tcPr>
            <w:tcW w:w="3233" w:type="dxa"/>
          </w:tcPr>
          <w:p w14:paraId="3FAA2C9D" w14:textId="77777777" w:rsidR="00775D79" w:rsidRDefault="00775D79" w:rsidP="00506DF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Bei wem ist der Betriebsspezialist beschäftigt?</w:t>
            </w:r>
          </w:p>
          <w:p w14:paraId="7E7E6843" w14:textId="77777777" w:rsidR="00775D79" w:rsidRPr="009A7A46" w:rsidRDefault="00775D79" w:rsidP="00506DF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(Unternehmensname)?</w:t>
            </w:r>
          </w:p>
          <w:p w14:paraId="5272BB63" w14:textId="77777777" w:rsidR="00775D79" w:rsidRPr="0072707B" w:rsidRDefault="00775D79" w:rsidP="00506DF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Bewerber bzw. Bewerber-/</w:t>
            </w:r>
          </w:p>
          <w:p w14:paraId="168BB848" w14:textId="77777777" w:rsidR="00775D79" w:rsidRPr="0072707B" w:rsidRDefault="00775D79" w:rsidP="00506DF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Bietergemeinschaft oder</w:t>
            </w:r>
          </w:p>
          <w:p w14:paraId="09296A8A" w14:textId="77777777" w:rsidR="00775D79" w:rsidRPr="009A7A46" w:rsidRDefault="00775D79" w:rsidP="00506DF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Drittunternehmer:</w:t>
            </w:r>
          </w:p>
          <w:p w14:paraId="14E8F572" w14:textId="77777777" w:rsidR="00775D79" w:rsidRPr="005C2406" w:rsidRDefault="00775D79" w:rsidP="00506DF5">
            <w:pPr>
              <w:spacing w:line="288" w:lineRule="auto"/>
              <w:rPr>
                <w:rFonts w:cs="Arial"/>
                <w:szCs w:val="22"/>
              </w:rPr>
            </w:pPr>
          </w:p>
        </w:tc>
        <w:tc>
          <w:tcPr>
            <w:tcW w:w="5827" w:type="dxa"/>
          </w:tcPr>
          <w:p w14:paraId="481CCA90" w14:textId="77777777" w:rsidR="00775D79" w:rsidRPr="005C2406" w:rsidRDefault="00775D79" w:rsidP="004E36E0">
            <w:pPr>
              <w:pStyle w:val="Listenabsatz"/>
              <w:numPr>
                <w:ilvl w:val="0"/>
                <w:numId w:val="0"/>
              </w:numPr>
              <w:autoSpaceDE w:val="0"/>
              <w:autoSpaceDN w:val="0"/>
              <w:adjustRightInd w:val="0"/>
              <w:spacing w:before="0"/>
              <w:rPr>
                <w:rFonts w:cs="Arial"/>
              </w:rPr>
            </w:pPr>
          </w:p>
        </w:tc>
      </w:tr>
      <w:tr w:rsidR="00775D79" w:rsidRPr="005C2406" w14:paraId="0A4EBF1D" w14:textId="77777777" w:rsidTr="0019669E">
        <w:tc>
          <w:tcPr>
            <w:tcW w:w="3233" w:type="dxa"/>
          </w:tcPr>
          <w:p w14:paraId="2B121DE8" w14:textId="77777777" w:rsidR="00775D79" w:rsidRDefault="00775D79" w:rsidP="00506DF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Mindestvoraussetzungen:</w:t>
            </w:r>
          </w:p>
          <w:p w14:paraId="71121EE0" w14:textId="77777777" w:rsidR="00775D79" w:rsidRPr="00EA4E48" w:rsidRDefault="00775D79" w:rsidP="00506DF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</w:pPr>
            <w:r w:rsidRPr="0F103431"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  <w:t>(zum Nachweis der Eignung muss die Angabe mit „ja“ bestätigt worden sein.)</w:t>
            </w:r>
          </w:p>
          <w:p w14:paraId="5F377028" w14:textId="77777777" w:rsidR="00775D79" w:rsidRPr="005C2406" w:rsidRDefault="00775D79" w:rsidP="00506DF5">
            <w:pPr>
              <w:spacing w:line="288" w:lineRule="auto"/>
              <w:rPr>
                <w:rFonts w:cs="Arial"/>
              </w:rPr>
            </w:pPr>
          </w:p>
        </w:tc>
        <w:tc>
          <w:tcPr>
            <w:tcW w:w="5827" w:type="dxa"/>
          </w:tcPr>
          <w:p w14:paraId="6CD6A73D" w14:textId="77777777" w:rsidR="00775D79" w:rsidRPr="005C2406" w:rsidRDefault="00775D79" w:rsidP="00506DF5">
            <w:pPr>
              <w:spacing w:line="288" w:lineRule="auto"/>
              <w:rPr>
                <w:rFonts w:cs="Arial"/>
              </w:rPr>
            </w:pPr>
          </w:p>
          <w:p w14:paraId="01DAC0E8" w14:textId="024BEB17" w:rsidR="00775D79" w:rsidRDefault="00775D79" w:rsidP="00506DF5">
            <w:pPr>
              <w:pStyle w:val="Listenabsatz"/>
              <w:numPr>
                <w:ilvl w:val="0"/>
                <w:numId w:val="0"/>
              </w:numPr>
              <w:autoSpaceDE w:val="0"/>
              <w:autoSpaceDN w:val="0"/>
              <w:adjustRightInd w:val="0"/>
              <w:spacing w:before="0"/>
            </w:pPr>
            <w:r>
              <w:t xml:space="preserve">Der Mitarbeiter hat in den letzten </w:t>
            </w:r>
            <w:r w:rsidR="00AD142F">
              <w:t>3</w:t>
            </w:r>
            <w:r>
              <w:t xml:space="preserve"> Jahren (Stichtag ist der Ablauf der Angebotsfrist) Administrations- und Betriebserfahrung im Umgang und der Nutzung der angebotenen </w:t>
            </w:r>
            <w:r w:rsidR="00A67EB5">
              <w:t>MFT-Lösung</w:t>
            </w:r>
            <w:r>
              <w:t xml:space="preserve"> erhalten. Dabei muss der Betrieb mindesten 12 Monate begleitet worden sein.</w:t>
            </w:r>
          </w:p>
          <w:p w14:paraId="40272D91" w14:textId="77777777" w:rsidR="00775D79" w:rsidRPr="005C2406" w:rsidRDefault="00775D79" w:rsidP="00506DF5">
            <w:pPr>
              <w:spacing w:line="288" w:lineRule="auto"/>
              <w:rPr>
                <w:rFonts w:cs="Arial"/>
              </w:rPr>
            </w:pPr>
          </w:p>
          <w:p w14:paraId="3A0BF0BD" w14:textId="77777777" w:rsidR="00775D79" w:rsidRPr="005C2406" w:rsidRDefault="00A63399" w:rsidP="00506DF5">
            <w:pPr>
              <w:spacing w:line="288" w:lineRule="auto"/>
              <w:rPr>
                <w:rFonts w:cs="Arial"/>
              </w:rPr>
            </w:pPr>
            <w:sdt>
              <w:sdtPr>
                <w:rPr>
                  <w:rFonts w:cs="Arial"/>
                  <w:szCs w:val="20"/>
                </w:rPr>
                <w:id w:val="189684867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775D79" w:rsidRPr="00B13E4B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775D79" w:rsidRPr="0F103431">
              <w:rPr>
                <w:rFonts w:cs="Arial"/>
              </w:rPr>
              <w:t xml:space="preserve"> ja</w:t>
            </w:r>
            <w:r w:rsidR="00775D79" w:rsidRPr="00C65091">
              <w:rPr>
                <w:rFonts w:cs="Arial"/>
                <w:szCs w:val="20"/>
              </w:rPr>
              <w:tab/>
            </w:r>
            <w:r w:rsidR="00775D79" w:rsidRPr="00C65091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-112708203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775D79" w:rsidRPr="00B13E4B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775D79" w:rsidRPr="0F103431">
              <w:rPr>
                <w:rFonts w:cs="Arial"/>
              </w:rPr>
              <w:t xml:space="preserve"> nein</w:t>
            </w:r>
          </w:p>
          <w:p w14:paraId="771F6410" w14:textId="77777777" w:rsidR="00775D79" w:rsidRPr="005C2406" w:rsidRDefault="00775D79" w:rsidP="00506DF5">
            <w:pPr>
              <w:spacing w:line="288" w:lineRule="auto"/>
              <w:rPr>
                <w:rFonts w:cs="Arial"/>
              </w:rPr>
            </w:pPr>
          </w:p>
        </w:tc>
      </w:tr>
    </w:tbl>
    <w:p w14:paraId="3A6DB373" w14:textId="77777777" w:rsidR="00775D79" w:rsidRDefault="00775D79" w:rsidP="00775D79">
      <w:pPr>
        <w:rPr>
          <w:rFonts w:cs="Arial"/>
        </w:rPr>
      </w:pPr>
    </w:p>
    <w:p w14:paraId="74ECE2C0" w14:textId="77777777" w:rsidR="00A67EB5" w:rsidRDefault="00A67EB5" w:rsidP="00775D79">
      <w:pPr>
        <w:rPr>
          <w:rFonts w:cs="Arial"/>
        </w:rPr>
      </w:pPr>
    </w:p>
    <w:p w14:paraId="7A0EF56C" w14:textId="77777777" w:rsidR="00A67EB5" w:rsidRPr="005C2406" w:rsidRDefault="00A67EB5" w:rsidP="00775D79">
      <w:pPr>
        <w:rPr>
          <w:rFonts w:cs="Arial"/>
        </w:rPr>
      </w:pP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3233"/>
        <w:gridCol w:w="5827"/>
      </w:tblGrid>
      <w:tr w:rsidR="004E36E0" w:rsidRPr="005C2406" w14:paraId="252D1620" w14:textId="77777777" w:rsidTr="0019669E">
        <w:tc>
          <w:tcPr>
            <w:tcW w:w="3233" w:type="dxa"/>
          </w:tcPr>
          <w:p w14:paraId="1EC021BB" w14:textId="77777777" w:rsidR="004E36E0" w:rsidRDefault="004E36E0" w:rsidP="0033194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Betriebsspezialist</w:t>
            </w:r>
          </w:p>
        </w:tc>
        <w:tc>
          <w:tcPr>
            <w:tcW w:w="5827" w:type="dxa"/>
          </w:tcPr>
          <w:p w14:paraId="4BDAC326" w14:textId="77777777" w:rsidR="004E36E0" w:rsidRDefault="004E36E0" w:rsidP="00331945">
            <w:pPr>
              <w:spacing w:line="288" w:lineRule="auto"/>
              <w:rPr>
                <w:rFonts w:cs="Arial"/>
              </w:rPr>
            </w:pPr>
          </w:p>
          <w:p w14:paraId="227D55D5" w14:textId="241A6264" w:rsidR="004E36E0" w:rsidRDefault="004E36E0" w:rsidP="00331945">
            <w:pPr>
              <w:spacing w:line="288" w:lineRule="auto"/>
              <w:rPr>
                <w:rFonts w:cs="Arial"/>
              </w:rPr>
            </w:pPr>
            <w:r>
              <w:rPr>
                <w:rFonts w:cs="Arial"/>
              </w:rPr>
              <w:t>2</w:t>
            </w:r>
          </w:p>
          <w:p w14:paraId="3D529BBA" w14:textId="77777777" w:rsidR="004E36E0" w:rsidRPr="005C2406" w:rsidRDefault="004E36E0" w:rsidP="00331945">
            <w:pPr>
              <w:spacing w:line="288" w:lineRule="auto"/>
              <w:rPr>
                <w:rFonts w:cs="Arial"/>
              </w:rPr>
            </w:pPr>
          </w:p>
        </w:tc>
      </w:tr>
      <w:tr w:rsidR="004E36E0" w:rsidRPr="005C2406" w14:paraId="54955CCB" w14:textId="77777777" w:rsidTr="0019669E">
        <w:tc>
          <w:tcPr>
            <w:tcW w:w="3233" w:type="dxa"/>
          </w:tcPr>
          <w:p w14:paraId="4DB67E26" w14:textId="77777777" w:rsidR="004E36E0" w:rsidRDefault="004E36E0" w:rsidP="0033194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Bei wem ist der Betriebsspezialist beschäftigt?</w:t>
            </w:r>
          </w:p>
          <w:p w14:paraId="6D125E4E" w14:textId="77777777" w:rsidR="004E36E0" w:rsidRPr="009A7A46" w:rsidRDefault="004E36E0" w:rsidP="0033194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(Unternehmensname)?</w:t>
            </w:r>
          </w:p>
          <w:p w14:paraId="74B8C2C1" w14:textId="77777777" w:rsidR="004E36E0" w:rsidRPr="0072707B" w:rsidRDefault="004E36E0" w:rsidP="0033194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Bewerber bzw. Bewerber-/</w:t>
            </w:r>
          </w:p>
          <w:p w14:paraId="6F146005" w14:textId="77777777" w:rsidR="004E36E0" w:rsidRPr="0072707B" w:rsidRDefault="004E36E0" w:rsidP="0033194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Bietergemeinschaft oder</w:t>
            </w:r>
          </w:p>
          <w:p w14:paraId="7BB48E08" w14:textId="77777777" w:rsidR="004E36E0" w:rsidRPr="009A7A46" w:rsidRDefault="004E36E0" w:rsidP="0033194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Drittunternehmer:</w:t>
            </w:r>
          </w:p>
          <w:p w14:paraId="58B9D09A" w14:textId="77777777" w:rsidR="004E36E0" w:rsidRPr="005C2406" w:rsidRDefault="004E36E0" w:rsidP="00331945">
            <w:pPr>
              <w:spacing w:line="288" w:lineRule="auto"/>
              <w:rPr>
                <w:rFonts w:cs="Arial"/>
                <w:szCs w:val="22"/>
              </w:rPr>
            </w:pPr>
          </w:p>
        </w:tc>
        <w:tc>
          <w:tcPr>
            <w:tcW w:w="5827" w:type="dxa"/>
          </w:tcPr>
          <w:p w14:paraId="6B847BFC" w14:textId="77777777" w:rsidR="004E36E0" w:rsidRPr="005C2406" w:rsidRDefault="004E36E0" w:rsidP="00331945">
            <w:pPr>
              <w:spacing w:line="288" w:lineRule="auto"/>
              <w:rPr>
                <w:rFonts w:cs="Arial"/>
              </w:rPr>
            </w:pPr>
          </w:p>
        </w:tc>
      </w:tr>
      <w:tr w:rsidR="004E36E0" w:rsidRPr="005C2406" w14:paraId="60C01D69" w14:textId="77777777" w:rsidTr="0019669E">
        <w:tc>
          <w:tcPr>
            <w:tcW w:w="3233" w:type="dxa"/>
          </w:tcPr>
          <w:p w14:paraId="0115C778" w14:textId="77777777" w:rsidR="004E36E0" w:rsidRDefault="004E36E0" w:rsidP="0033194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Mindestvoraussetzungen:</w:t>
            </w:r>
          </w:p>
          <w:p w14:paraId="3B91F367" w14:textId="77777777" w:rsidR="004E36E0" w:rsidRPr="00EA4E48" w:rsidRDefault="004E36E0" w:rsidP="0033194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</w:pPr>
            <w:r w:rsidRPr="0F103431"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  <w:t>(zum Nachweis der Eignung muss die Angabe mit „ja“ bestätigt worden sein.)</w:t>
            </w:r>
          </w:p>
          <w:p w14:paraId="693381B8" w14:textId="77777777" w:rsidR="004E36E0" w:rsidRPr="005C2406" w:rsidRDefault="004E36E0" w:rsidP="00331945">
            <w:pPr>
              <w:spacing w:line="288" w:lineRule="auto"/>
              <w:rPr>
                <w:rFonts w:cs="Arial"/>
              </w:rPr>
            </w:pPr>
          </w:p>
        </w:tc>
        <w:tc>
          <w:tcPr>
            <w:tcW w:w="5827" w:type="dxa"/>
          </w:tcPr>
          <w:p w14:paraId="46ED9FD6" w14:textId="047D52BD" w:rsidR="00A67EB5" w:rsidRDefault="00A67EB5" w:rsidP="00A67EB5">
            <w:pPr>
              <w:pStyle w:val="Listenabsatz"/>
              <w:numPr>
                <w:ilvl w:val="0"/>
                <w:numId w:val="0"/>
              </w:numPr>
              <w:autoSpaceDE w:val="0"/>
              <w:autoSpaceDN w:val="0"/>
              <w:adjustRightInd w:val="0"/>
              <w:spacing w:before="0"/>
            </w:pPr>
            <w:r>
              <w:t xml:space="preserve">Der Mitarbeiter hat in den letzten </w:t>
            </w:r>
            <w:r w:rsidR="00AD142F">
              <w:t>3</w:t>
            </w:r>
            <w:r>
              <w:t xml:space="preserve"> Jahren (Stichtag ist der Ablauf der Angebotsfrist) Administrations- und Betriebserfahrung im Umgang und der Nutzung der angebotenen MFT-Lösung erhalten. Dabei muss der Betrieb mindesten 12 Monate begleitet worden sein.</w:t>
            </w:r>
          </w:p>
          <w:p w14:paraId="2519B0C2" w14:textId="77777777" w:rsidR="00A67EB5" w:rsidRPr="005C2406" w:rsidRDefault="00A67EB5" w:rsidP="00A67EB5">
            <w:pPr>
              <w:spacing w:line="288" w:lineRule="auto"/>
              <w:rPr>
                <w:rFonts w:cs="Arial"/>
              </w:rPr>
            </w:pPr>
          </w:p>
          <w:p w14:paraId="78046A33" w14:textId="14E22F0C" w:rsidR="004E36E0" w:rsidRPr="005C2406" w:rsidRDefault="00A63399" w:rsidP="00331945">
            <w:pPr>
              <w:spacing w:line="288" w:lineRule="auto"/>
              <w:rPr>
                <w:rFonts w:cs="Arial"/>
              </w:rPr>
            </w:pPr>
            <w:sdt>
              <w:sdtPr>
                <w:rPr>
                  <w:rFonts w:cs="Arial"/>
                  <w:szCs w:val="20"/>
                </w:rPr>
                <w:id w:val="160561197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A67EB5" w:rsidRPr="00B13E4B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A67EB5" w:rsidRPr="0F103431">
              <w:rPr>
                <w:rFonts w:cs="Arial"/>
              </w:rPr>
              <w:t xml:space="preserve"> ja</w:t>
            </w:r>
            <w:r w:rsidR="00A67EB5" w:rsidRPr="00C65091">
              <w:rPr>
                <w:rFonts w:cs="Arial"/>
                <w:szCs w:val="20"/>
              </w:rPr>
              <w:tab/>
            </w:r>
            <w:r w:rsidR="00A67EB5" w:rsidRPr="00C65091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-211836120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A67EB5" w:rsidRPr="00B13E4B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A67EB5" w:rsidRPr="0F103431">
              <w:rPr>
                <w:rFonts w:cs="Arial"/>
              </w:rPr>
              <w:t xml:space="preserve"> nein</w:t>
            </w:r>
          </w:p>
          <w:p w14:paraId="0786FDB8" w14:textId="77777777" w:rsidR="004E36E0" w:rsidRPr="005C2406" w:rsidRDefault="004E36E0" w:rsidP="004E36E0">
            <w:pPr>
              <w:spacing w:line="288" w:lineRule="auto"/>
              <w:rPr>
                <w:rFonts w:cs="Arial"/>
              </w:rPr>
            </w:pPr>
          </w:p>
        </w:tc>
      </w:tr>
    </w:tbl>
    <w:p w14:paraId="68E3B5A6" w14:textId="77777777" w:rsidR="00775D79" w:rsidRDefault="00775D79" w:rsidP="00775D79">
      <w:pPr>
        <w:rPr>
          <w:rFonts w:cs="Arial"/>
          <w:bCs/>
          <w:iCs/>
          <w:sz w:val="22"/>
          <w:szCs w:val="28"/>
        </w:rPr>
      </w:pPr>
    </w:p>
    <w:p w14:paraId="1B3EF3D1" w14:textId="77777777" w:rsidR="00775D79" w:rsidRDefault="00775D79" w:rsidP="00775D79">
      <w:pPr>
        <w:rPr>
          <w:rFonts w:cs="Arial"/>
          <w:bCs/>
          <w:iCs/>
          <w:sz w:val="22"/>
          <w:szCs w:val="28"/>
        </w:rPr>
      </w:pPr>
    </w:p>
    <w:p w14:paraId="44BBA338" w14:textId="77777777" w:rsidR="00463184" w:rsidRDefault="00463184" w:rsidP="00775D79">
      <w:pPr>
        <w:rPr>
          <w:rFonts w:cs="Arial"/>
          <w:bCs/>
          <w:iCs/>
          <w:sz w:val="22"/>
          <w:szCs w:val="28"/>
        </w:rPr>
      </w:pPr>
    </w:p>
    <w:p w14:paraId="366409D5" w14:textId="77777777" w:rsidR="00463184" w:rsidRDefault="00463184" w:rsidP="00775D79">
      <w:pPr>
        <w:rPr>
          <w:rFonts w:cs="Arial"/>
          <w:bCs/>
          <w:iCs/>
          <w:sz w:val="22"/>
          <w:szCs w:val="28"/>
        </w:rPr>
      </w:pPr>
    </w:p>
    <w:p w14:paraId="62967CBE" w14:textId="77777777" w:rsidR="00463184" w:rsidRDefault="00463184" w:rsidP="00775D79">
      <w:pPr>
        <w:rPr>
          <w:rFonts w:cs="Arial"/>
          <w:bCs/>
          <w:iCs/>
          <w:sz w:val="22"/>
          <w:szCs w:val="28"/>
        </w:rPr>
      </w:pPr>
    </w:p>
    <w:p w14:paraId="23EA351C" w14:textId="77777777" w:rsidR="00463184" w:rsidRDefault="00463184" w:rsidP="00775D79">
      <w:pPr>
        <w:rPr>
          <w:rFonts w:cs="Arial"/>
          <w:bCs/>
          <w:iCs/>
          <w:sz w:val="22"/>
          <w:szCs w:val="28"/>
        </w:rPr>
      </w:pPr>
    </w:p>
    <w:p w14:paraId="1D56516C" w14:textId="77777777" w:rsidR="00463184" w:rsidRDefault="00463184" w:rsidP="00775D79">
      <w:pPr>
        <w:rPr>
          <w:rFonts w:cs="Arial"/>
          <w:bCs/>
          <w:iCs/>
          <w:sz w:val="22"/>
          <w:szCs w:val="28"/>
        </w:rPr>
      </w:pP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3233"/>
        <w:gridCol w:w="5827"/>
      </w:tblGrid>
      <w:tr w:rsidR="00463184" w:rsidRPr="005C2406" w14:paraId="21336412" w14:textId="77777777" w:rsidTr="000E6CBA">
        <w:tc>
          <w:tcPr>
            <w:tcW w:w="3233" w:type="dxa"/>
          </w:tcPr>
          <w:p w14:paraId="02121AA2" w14:textId="77777777" w:rsidR="00463184" w:rsidRDefault="00463184" w:rsidP="000E6CB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lastRenderedPageBreak/>
              <w:t>Betriebsspezialist</w:t>
            </w:r>
          </w:p>
        </w:tc>
        <w:tc>
          <w:tcPr>
            <w:tcW w:w="5827" w:type="dxa"/>
          </w:tcPr>
          <w:p w14:paraId="0B945FF8" w14:textId="77777777" w:rsidR="00463184" w:rsidRDefault="00463184" w:rsidP="000E6CBA">
            <w:pPr>
              <w:spacing w:line="288" w:lineRule="auto"/>
              <w:rPr>
                <w:rFonts w:cs="Arial"/>
              </w:rPr>
            </w:pPr>
          </w:p>
          <w:p w14:paraId="56325987" w14:textId="2EA49BF3" w:rsidR="00463184" w:rsidRDefault="00463184" w:rsidP="000E6CBA">
            <w:pPr>
              <w:spacing w:line="288" w:lineRule="auto"/>
              <w:rPr>
                <w:rFonts w:cs="Arial"/>
              </w:rPr>
            </w:pPr>
            <w:r>
              <w:rPr>
                <w:rFonts w:cs="Arial"/>
              </w:rPr>
              <w:t>3</w:t>
            </w:r>
          </w:p>
          <w:p w14:paraId="64A175DC" w14:textId="77777777" w:rsidR="00463184" w:rsidRPr="005C2406" w:rsidRDefault="00463184" w:rsidP="000E6CBA">
            <w:pPr>
              <w:spacing w:line="288" w:lineRule="auto"/>
              <w:rPr>
                <w:rFonts w:cs="Arial"/>
              </w:rPr>
            </w:pPr>
          </w:p>
        </w:tc>
      </w:tr>
      <w:tr w:rsidR="00463184" w:rsidRPr="005C2406" w14:paraId="7BC4B45B" w14:textId="77777777" w:rsidTr="000E6CBA">
        <w:tc>
          <w:tcPr>
            <w:tcW w:w="3233" w:type="dxa"/>
          </w:tcPr>
          <w:p w14:paraId="4B92D6A3" w14:textId="77777777" w:rsidR="00463184" w:rsidRDefault="00463184" w:rsidP="000E6CB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Bei wem ist der Betriebsspezialist beschäftigt?</w:t>
            </w:r>
          </w:p>
          <w:p w14:paraId="5B410BB9" w14:textId="77777777" w:rsidR="00463184" w:rsidRPr="009A7A46" w:rsidRDefault="00463184" w:rsidP="000E6CB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(Unternehmensname)?</w:t>
            </w:r>
          </w:p>
          <w:p w14:paraId="696B903F" w14:textId="77777777" w:rsidR="00463184" w:rsidRPr="0072707B" w:rsidRDefault="00463184" w:rsidP="000E6CB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Bewerber bzw. Bewerber-/</w:t>
            </w:r>
          </w:p>
          <w:p w14:paraId="5E89AB22" w14:textId="77777777" w:rsidR="00463184" w:rsidRPr="0072707B" w:rsidRDefault="00463184" w:rsidP="000E6CB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Bietergemeinschaft oder</w:t>
            </w:r>
          </w:p>
          <w:p w14:paraId="627726EB" w14:textId="77777777" w:rsidR="00463184" w:rsidRPr="009A7A46" w:rsidRDefault="00463184" w:rsidP="000E6CB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Drittunternehmer:</w:t>
            </w:r>
          </w:p>
          <w:p w14:paraId="101CF0F9" w14:textId="77777777" w:rsidR="00463184" w:rsidRPr="005C2406" w:rsidRDefault="00463184" w:rsidP="000E6CBA">
            <w:pPr>
              <w:spacing w:line="288" w:lineRule="auto"/>
              <w:rPr>
                <w:rFonts w:cs="Arial"/>
                <w:szCs w:val="22"/>
              </w:rPr>
            </w:pPr>
          </w:p>
        </w:tc>
        <w:tc>
          <w:tcPr>
            <w:tcW w:w="5827" w:type="dxa"/>
          </w:tcPr>
          <w:p w14:paraId="41552DA4" w14:textId="77777777" w:rsidR="00463184" w:rsidRPr="005C2406" w:rsidRDefault="00463184" w:rsidP="000E6CBA">
            <w:pPr>
              <w:spacing w:line="288" w:lineRule="auto"/>
              <w:rPr>
                <w:rFonts w:cs="Arial"/>
              </w:rPr>
            </w:pPr>
          </w:p>
        </w:tc>
      </w:tr>
      <w:tr w:rsidR="00463184" w:rsidRPr="005C2406" w14:paraId="4B5590CC" w14:textId="77777777" w:rsidTr="000E6CBA">
        <w:tc>
          <w:tcPr>
            <w:tcW w:w="3233" w:type="dxa"/>
          </w:tcPr>
          <w:p w14:paraId="444807B6" w14:textId="77777777" w:rsidR="00463184" w:rsidRDefault="00463184" w:rsidP="000E6CB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Mindestvoraussetzungen:</w:t>
            </w:r>
          </w:p>
          <w:p w14:paraId="1A5CA650" w14:textId="77777777" w:rsidR="00463184" w:rsidRPr="00EA4E48" w:rsidRDefault="00463184" w:rsidP="000E6CB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</w:pPr>
            <w:r w:rsidRPr="0F103431"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  <w:t>(zum Nachweis der Eignung muss die Angabe mit „ja“ bestätigt worden sein.)</w:t>
            </w:r>
          </w:p>
          <w:p w14:paraId="6F6512B1" w14:textId="77777777" w:rsidR="00463184" w:rsidRPr="005C2406" w:rsidRDefault="00463184" w:rsidP="000E6CBA">
            <w:pPr>
              <w:spacing w:line="288" w:lineRule="auto"/>
              <w:rPr>
                <w:rFonts w:cs="Arial"/>
              </w:rPr>
            </w:pPr>
          </w:p>
        </w:tc>
        <w:tc>
          <w:tcPr>
            <w:tcW w:w="5827" w:type="dxa"/>
          </w:tcPr>
          <w:p w14:paraId="138B0305" w14:textId="77777777" w:rsidR="00463184" w:rsidRDefault="00463184" w:rsidP="000E6CBA">
            <w:pPr>
              <w:pStyle w:val="Listenabsatz"/>
              <w:numPr>
                <w:ilvl w:val="0"/>
                <w:numId w:val="0"/>
              </w:numPr>
              <w:autoSpaceDE w:val="0"/>
              <w:autoSpaceDN w:val="0"/>
              <w:adjustRightInd w:val="0"/>
              <w:spacing w:before="0"/>
            </w:pPr>
            <w:r>
              <w:t>Der Mitarbeiter hat in den letzten 3 Jahren (Stichtag ist der Ablauf der Angebotsfrist) Administrations- und Betriebserfahrung im Umgang und der Nutzung der angebotenen MFT-Lösung erhalten. Dabei muss der Betrieb mindesten 12 Monate begleitet worden sein.</w:t>
            </w:r>
          </w:p>
          <w:p w14:paraId="56FF8DE3" w14:textId="77777777" w:rsidR="00463184" w:rsidRPr="005C2406" w:rsidRDefault="00463184" w:rsidP="000E6CBA">
            <w:pPr>
              <w:spacing w:line="288" w:lineRule="auto"/>
              <w:rPr>
                <w:rFonts w:cs="Arial"/>
              </w:rPr>
            </w:pPr>
          </w:p>
          <w:p w14:paraId="24F32AB6" w14:textId="77777777" w:rsidR="00463184" w:rsidRPr="005C2406" w:rsidRDefault="00A63399" w:rsidP="000E6CBA">
            <w:pPr>
              <w:spacing w:line="288" w:lineRule="auto"/>
              <w:rPr>
                <w:rFonts w:cs="Arial"/>
              </w:rPr>
            </w:pPr>
            <w:sdt>
              <w:sdtPr>
                <w:rPr>
                  <w:rFonts w:cs="Arial"/>
                  <w:szCs w:val="20"/>
                </w:rPr>
                <w:id w:val="56206838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63184" w:rsidRPr="00B13E4B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463184" w:rsidRPr="0F103431">
              <w:rPr>
                <w:rFonts w:cs="Arial"/>
              </w:rPr>
              <w:t xml:space="preserve"> ja</w:t>
            </w:r>
            <w:r w:rsidR="00463184" w:rsidRPr="00C65091">
              <w:rPr>
                <w:rFonts w:cs="Arial"/>
                <w:szCs w:val="20"/>
              </w:rPr>
              <w:tab/>
            </w:r>
            <w:r w:rsidR="00463184" w:rsidRPr="00C65091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-8993212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63184" w:rsidRPr="00B13E4B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463184" w:rsidRPr="0F103431">
              <w:rPr>
                <w:rFonts w:cs="Arial"/>
              </w:rPr>
              <w:t xml:space="preserve"> nein</w:t>
            </w:r>
          </w:p>
          <w:p w14:paraId="1FBA5B84" w14:textId="77777777" w:rsidR="00463184" w:rsidRPr="005C2406" w:rsidRDefault="00463184" w:rsidP="000E6CBA">
            <w:pPr>
              <w:spacing w:line="288" w:lineRule="auto"/>
              <w:rPr>
                <w:rFonts w:cs="Arial"/>
              </w:rPr>
            </w:pPr>
          </w:p>
        </w:tc>
      </w:tr>
    </w:tbl>
    <w:p w14:paraId="719C3594" w14:textId="77777777" w:rsidR="00463184" w:rsidRDefault="00463184" w:rsidP="00775D79">
      <w:pPr>
        <w:rPr>
          <w:rFonts w:cs="Arial"/>
          <w:bCs/>
          <w:iCs/>
          <w:sz w:val="22"/>
          <w:szCs w:val="28"/>
        </w:rPr>
      </w:pPr>
    </w:p>
    <w:p w14:paraId="7262CC43" w14:textId="77777777" w:rsidR="00A67EB5" w:rsidRDefault="00A67EB5" w:rsidP="00775D79">
      <w:pPr>
        <w:rPr>
          <w:rFonts w:cs="Arial"/>
          <w:bCs/>
          <w:iCs/>
          <w:sz w:val="22"/>
          <w:szCs w:val="28"/>
        </w:rPr>
      </w:pPr>
    </w:p>
    <w:p w14:paraId="4EA6BCCC" w14:textId="77777777" w:rsidR="00A67EB5" w:rsidRDefault="00A67EB5" w:rsidP="00775D79">
      <w:pPr>
        <w:rPr>
          <w:rFonts w:cs="Arial"/>
          <w:bCs/>
          <w:iCs/>
          <w:sz w:val="22"/>
          <w:szCs w:val="28"/>
        </w:rPr>
      </w:pPr>
    </w:p>
    <w:p w14:paraId="096958A2" w14:textId="297A012A" w:rsidR="00A67EB5" w:rsidRDefault="00A67EB5">
      <w:pPr>
        <w:spacing w:after="160" w:line="259" w:lineRule="auto"/>
        <w:rPr>
          <w:rFonts w:cs="Arial"/>
          <w:bCs/>
          <w:iCs/>
          <w:sz w:val="22"/>
          <w:szCs w:val="28"/>
        </w:rPr>
      </w:pPr>
      <w:r>
        <w:rPr>
          <w:rFonts w:cs="Arial"/>
          <w:bCs/>
          <w:iCs/>
          <w:sz w:val="22"/>
          <w:szCs w:val="28"/>
        </w:rPr>
        <w:br w:type="page"/>
      </w:r>
    </w:p>
    <w:p w14:paraId="5C6BDF63" w14:textId="425920B3" w:rsidR="00A67EB5" w:rsidRPr="004E36E0" w:rsidRDefault="00A67EB5" w:rsidP="00A67EB5">
      <w:pPr>
        <w:rPr>
          <w:rFonts w:cs="Arial"/>
          <w:b/>
          <w:bCs/>
          <w:iCs/>
          <w:sz w:val="22"/>
          <w:szCs w:val="28"/>
        </w:rPr>
      </w:pPr>
      <w:r w:rsidRPr="004E36E0">
        <w:rPr>
          <w:b/>
          <w:bCs/>
          <w:sz w:val="24"/>
          <w:szCs w:val="32"/>
        </w:rPr>
        <w:lastRenderedPageBreak/>
        <w:t xml:space="preserve">Formblatt </w:t>
      </w:r>
      <w:r>
        <w:rPr>
          <w:b/>
          <w:bCs/>
          <w:sz w:val="24"/>
          <w:szCs w:val="32"/>
        </w:rPr>
        <w:t>E</w:t>
      </w:r>
    </w:p>
    <w:p w14:paraId="3165CDB4" w14:textId="77777777" w:rsidR="00A67EB5" w:rsidRDefault="00A67EB5" w:rsidP="00A67EB5">
      <w:pPr>
        <w:rPr>
          <w:rFonts w:cs="Arial"/>
        </w:rPr>
      </w:pP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3233"/>
        <w:gridCol w:w="5827"/>
      </w:tblGrid>
      <w:tr w:rsidR="00A67EB5" w:rsidRPr="005C2406" w14:paraId="253D9921" w14:textId="77777777" w:rsidTr="0019669E">
        <w:tc>
          <w:tcPr>
            <w:tcW w:w="3233" w:type="dxa"/>
          </w:tcPr>
          <w:p w14:paraId="29914C15" w14:textId="09DAAD28" w:rsidR="00A67EB5" w:rsidRDefault="00A67EB5" w:rsidP="0033194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>
              <w:rPr>
                <w:rFonts w:cs="Arial"/>
                <w:b/>
                <w:bCs/>
                <w:color w:val="000000" w:themeColor="text1"/>
              </w:rPr>
              <w:t>Projektleiter</w:t>
            </w:r>
          </w:p>
        </w:tc>
        <w:tc>
          <w:tcPr>
            <w:tcW w:w="5827" w:type="dxa"/>
          </w:tcPr>
          <w:p w14:paraId="4620855D" w14:textId="77777777" w:rsidR="00A67EB5" w:rsidRDefault="00A67EB5" w:rsidP="00331945">
            <w:pPr>
              <w:spacing w:line="288" w:lineRule="auto"/>
              <w:rPr>
                <w:rFonts w:cs="Arial"/>
              </w:rPr>
            </w:pPr>
          </w:p>
          <w:p w14:paraId="68A9226A" w14:textId="77777777" w:rsidR="00A67EB5" w:rsidRDefault="00A67EB5" w:rsidP="00331945">
            <w:pPr>
              <w:spacing w:line="288" w:lineRule="auto"/>
              <w:rPr>
                <w:rFonts w:cs="Arial"/>
              </w:rPr>
            </w:pPr>
            <w:r>
              <w:rPr>
                <w:rFonts w:cs="Arial"/>
              </w:rPr>
              <w:t>1</w:t>
            </w:r>
          </w:p>
          <w:p w14:paraId="3B9A3059" w14:textId="77777777" w:rsidR="00A67EB5" w:rsidRPr="005C2406" w:rsidRDefault="00A67EB5" w:rsidP="00331945">
            <w:pPr>
              <w:spacing w:line="288" w:lineRule="auto"/>
              <w:rPr>
                <w:rFonts w:cs="Arial"/>
              </w:rPr>
            </w:pPr>
          </w:p>
        </w:tc>
      </w:tr>
      <w:tr w:rsidR="00A67EB5" w:rsidRPr="005C2406" w14:paraId="7762EDD6" w14:textId="77777777" w:rsidTr="0019669E">
        <w:tc>
          <w:tcPr>
            <w:tcW w:w="3233" w:type="dxa"/>
          </w:tcPr>
          <w:p w14:paraId="472855D0" w14:textId="77777777" w:rsidR="00A67EB5" w:rsidRDefault="00A67EB5" w:rsidP="0033194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Bei wem ist der Betriebsspezialist beschäftigt?</w:t>
            </w:r>
          </w:p>
          <w:p w14:paraId="7170E9B2" w14:textId="77777777" w:rsidR="00A67EB5" w:rsidRPr="009A7A46" w:rsidRDefault="00A67EB5" w:rsidP="0033194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(Unternehmensname)?</w:t>
            </w:r>
          </w:p>
          <w:p w14:paraId="13C24967" w14:textId="77777777" w:rsidR="00A67EB5" w:rsidRPr="0072707B" w:rsidRDefault="00A67EB5" w:rsidP="0033194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Bewerber bzw. Bewerber-/</w:t>
            </w:r>
          </w:p>
          <w:p w14:paraId="1F86B216" w14:textId="77777777" w:rsidR="00A67EB5" w:rsidRPr="0072707B" w:rsidRDefault="00A67EB5" w:rsidP="0033194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Bietergemeinschaft oder</w:t>
            </w:r>
          </w:p>
          <w:p w14:paraId="0D6ABC47" w14:textId="77777777" w:rsidR="00A67EB5" w:rsidRPr="009A7A46" w:rsidRDefault="00A67EB5" w:rsidP="0033194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Drittunternehmer:</w:t>
            </w:r>
          </w:p>
          <w:p w14:paraId="52C5B1CE" w14:textId="77777777" w:rsidR="00A67EB5" w:rsidRPr="005C2406" w:rsidRDefault="00A67EB5" w:rsidP="00331945">
            <w:pPr>
              <w:spacing w:line="288" w:lineRule="auto"/>
              <w:rPr>
                <w:rFonts w:cs="Arial"/>
                <w:szCs w:val="22"/>
              </w:rPr>
            </w:pPr>
          </w:p>
        </w:tc>
        <w:tc>
          <w:tcPr>
            <w:tcW w:w="5827" w:type="dxa"/>
          </w:tcPr>
          <w:p w14:paraId="054306A7" w14:textId="77777777" w:rsidR="00A67EB5" w:rsidRPr="005C2406" w:rsidRDefault="00A67EB5" w:rsidP="00A67EB5">
            <w:pPr>
              <w:tabs>
                <w:tab w:val="num" w:pos="360"/>
              </w:tabs>
              <w:autoSpaceDE w:val="0"/>
              <w:autoSpaceDN w:val="0"/>
              <w:adjustRightInd w:val="0"/>
              <w:rPr>
                <w:rFonts w:cs="Arial"/>
              </w:rPr>
            </w:pPr>
          </w:p>
        </w:tc>
      </w:tr>
      <w:tr w:rsidR="00A67EB5" w:rsidRPr="005C2406" w14:paraId="47978C3D" w14:textId="77777777" w:rsidTr="0019669E">
        <w:tc>
          <w:tcPr>
            <w:tcW w:w="3233" w:type="dxa"/>
          </w:tcPr>
          <w:p w14:paraId="294B1B49" w14:textId="77777777" w:rsidR="00A67EB5" w:rsidRDefault="00A67EB5" w:rsidP="0033194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Mindestvoraussetzungen:</w:t>
            </w:r>
          </w:p>
          <w:p w14:paraId="416292C4" w14:textId="77777777" w:rsidR="00A67EB5" w:rsidRPr="00EA4E48" w:rsidRDefault="00A67EB5" w:rsidP="0033194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</w:pPr>
            <w:r w:rsidRPr="0F103431"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  <w:t>(zum Nachweis der Eignung muss die Angabe mit „ja“ bestätigt worden sein.)</w:t>
            </w:r>
          </w:p>
          <w:p w14:paraId="7DA53B79" w14:textId="77777777" w:rsidR="00A67EB5" w:rsidRPr="005C2406" w:rsidRDefault="00A67EB5" w:rsidP="00331945">
            <w:pPr>
              <w:spacing w:line="288" w:lineRule="auto"/>
              <w:rPr>
                <w:rFonts w:cs="Arial"/>
              </w:rPr>
            </w:pPr>
          </w:p>
        </w:tc>
        <w:tc>
          <w:tcPr>
            <w:tcW w:w="5827" w:type="dxa"/>
          </w:tcPr>
          <w:p w14:paraId="46E77BBB" w14:textId="77777777" w:rsidR="00A67EB5" w:rsidRPr="005C2406" w:rsidRDefault="00A67EB5" w:rsidP="00331945">
            <w:pPr>
              <w:spacing w:line="288" w:lineRule="auto"/>
              <w:rPr>
                <w:rFonts w:cs="Arial"/>
              </w:rPr>
            </w:pPr>
          </w:p>
          <w:p w14:paraId="398288A1" w14:textId="49B5A16C" w:rsidR="00A67EB5" w:rsidRDefault="00A67EB5" w:rsidP="00331945">
            <w:pPr>
              <w:pStyle w:val="Listenabsatz"/>
              <w:numPr>
                <w:ilvl w:val="0"/>
                <w:numId w:val="0"/>
              </w:numPr>
              <w:autoSpaceDE w:val="0"/>
              <w:autoSpaceDN w:val="0"/>
              <w:adjustRightInd w:val="0"/>
              <w:spacing w:before="0"/>
            </w:pPr>
            <w:r>
              <w:t xml:space="preserve">Der Mitarbeiter hat in den letzten </w:t>
            </w:r>
            <w:r w:rsidR="00AD142F">
              <w:t>3</w:t>
            </w:r>
            <w:r>
              <w:t xml:space="preserve"> Jahren (Stichtag ist der Ablauf der Angebotsfrist</w:t>
            </w:r>
            <w:r w:rsidRPr="00A67EB5">
              <w:t xml:space="preserve">) Erfahrungen bei der Leitung von Projekten im Umfeld der Einführung und Inbetriebnahme von komplexen technischen Lösungen im Enterprise Business Umfeld </w:t>
            </w:r>
            <w:r>
              <w:t>gesammelt</w:t>
            </w:r>
            <w:r w:rsidRPr="00A67EB5">
              <w:t>.</w:t>
            </w:r>
          </w:p>
          <w:p w14:paraId="5FC05E34" w14:textId="77777777" w:rsidR="00A67EB5" w:rsidRPr="005C2406" w:rsidRDefault="00A67EB5" w:rsidP="00331945">
            <w:pPr>
              <w:spacing w:line="288" w:lineRule="auto"/>
              <w:rPr>
                <w:rFonts w:cs="Arial"/>
              </w:rPr>
            </w:pPr>
          </w:p>
          <w:p w14:paraId="71EAE94C" w14:textId="77777777" w:rsidR="00A67EB5" w:rsidRPr="005C2406" w:rsidRDefault="00A63399" w:rsidP="00331945">
            <w:pPr>
              <w:spacing w:line="288" w:lineRule="auto"/>
              <w:rPr>
                <w:rFonts w:cs="Arial"/>
              </w:rPr>
            </w:pPr>
            <w:sdt>
              <w:sdtPr>
                <w:rPr>
                  <w:rFonts w:cs="Arial"/>
                  <w:szCs w:val="20"/>
                </w:rPr>
                <w:id w:val="-79097272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A67EB5" w:rsidRPr="00B13E4B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A67EB5" w:rsidRPr="0F103431">
              <w:rPr>
                <w:rFonts w:cs="Arial"/>
              </w:rPr>
              <w:t xml:space="preserve"> ja</w:t>
            </w:r>
            <w:r w:rsidR="00A67EB5" w:rsidRPr="00C65091">
              <w:rPr>
                <w:rFonts w:cs="Arial"/>
                <w:szCs w:val="20"/>
              </w:rPr>
              <w:tab/>
            </w:r>
            <w:r w:rsidR="00A67EB5" w:rsidRPr="00C65091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-175241398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A67EB5" w:rsidRPr="00B13E4B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A67EB5" w:rsidRPr="0F103431">
              <w:rPr>
                <w:rFonts w:cs="Arial"/>
              </w:rPr>
              <w:t xml:space="preserve"> nein</w:t>
            </w:r>
          </w:p>
          <w:p w14:paraId="5C0504D7" w14:textId="77777777" w:rsidR="00A67EB5" w:rsidRPr="005C2406" w:rsidRDefault="00A67EB5" w:rsidP="00331945">
            <w:pPr>
              <w:spacing w:line="288" w:lineRule="auto"/>
              <w:rPr>
                <w:rFonts w:cs="Arial"/>
              </w:rPr>
            </w:pPr>
          </w:p>
        </w:tc>
      </w:tr>
    </w:tbl>
    <w:p w14:paraId="0D5F05DE" w14:textId="77777777" w:rsidR="005F0FB9" w:rsidRDefault="005F0FB9" w:rsidP="00495AB1">
      <w:pPr>
        <w:rPr>
          <w:rFonts w:cs="Arial"/>
        </w:rPr>
      </w:pPr>
    </w:p>
    <w:p w14:paraId="28879B48" w14:textId="77777777" w:rsidR="00A67EB5" w:rsidRDefault="00A67EB5" w:rsidP="00495AB1">
      <w:pPr>
        <w:rPr>
          <w:rFonts w:cs="Arial"/>
        </w:rPr>
      </w:pP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3233"/>
        <w:gridCol w:w="5827"/>
      </w:tblGrid>
      <w:tr w:rsidR="00A67EB5" w:rsidRPr="005C2406" w14:paraId="420DDEC7" w14:textId="77777777" w:rsidTr="0019669E">
        <w:tc>
          <w:tcPr>
            <w:tcW w:w="3233" w:type="dxa"/>
          </w:tcPr>
          <w:p w14:paraId="0943840B" w14:textId="77777777" w:rsidR="00A67EB5" w:rsidRDefault="00A67EB5" w:rsidP="0033194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>
              <w:rPr>
                <w:rFonts w:cs="Arial"/>
                <w:b/>
                <w:bCs/>
                <w:color w:val="000000" w:themeColor="text1"/>
              </w:rPr>
              <w:t>Projektleiter</w:t>
            </w:r>
          </w:p>
        </w:tc>
        <w:tc>
          <w:tcPr>
            <w:tcW w:w="5827" w:type="dxa"/>
          </w:tcPr>
          <w:p w14:paraId="7E2D5C3B" w14:textId="77777777" w:rsidR="00A67EB5" w:rsidRDefault="00A67EB5" w:rsidP="00331945">
            <w:pPr>
              <w:spacing w:line="288" w:lineRule="auto"/>
              <w:rPr>
                <w:rFonts w:cs="Arial"/>
              </w:rPr>
            </w:pPr>
          </w:p>
          <w:p w14:paraId="2D383327" w14:textId="33147787" w:rsidR="00A67EB5" w:rsidRDefault="00A67EB5" w:rsidP="00331945">
            <w:pPr>
              <w:spacing w:line="288" w:lineRule="auto"/>
              <w:rPr>
                <w:rFonts w:cs="Arial"/>
              </w:rPr>
            </w:pPr>
            <w:r>
              <w:rPr>
                <w:rFonts w:cs="Arial"/>
              </w:rPr>
              <w:t>2</w:t>
            </w:r>
          </w:p>
          <w:p w14:paraId="600F3269" w14:textId="77777777" w:rsidR="00A67EB5" w:rsidRPr="005C2406" w:rsidRDefault="00A67EB5" w:rsidP="00331945">
            <w:pPr>
              <w:spacing w:line="288" w:lineRule="auto"/>
              <w:rPr>
                <w:rFonts w:cs="Arial"/>
              </w:rPr>
            </w:pPr>
          </w:p>
        </w:tc>
      </w:tr>
      <w:tr w:rsidR="00A67EB5" w:rsidRPr="005C2406" w14:paraId="726E10E3" w14:textId="77777777" w:rsidTr="0019669E">
        <w:tc>
          <w:tcPr>
            <w:tcW w:w="3233" w:type="dxa"/>
          </w:tcPr>
          <w:p w14:paraId="29286311" w14:textId="77777777" w:rsidR="00A67EB5" w:rsidRDefault="00A67EB5" w:rsidP="0033194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Bei wem ist der Betriebsspezialist beschäftigt?</w:t>
            </w:r>
          </w:p>
          <w:p w14:paraId="0D6D56CD" w14:textId="77777777" w:rsidR="00A67EB5" w:rsidRPr="009A7A46" w:rsidRDefault="00A67EB5" w:rsidP="0033194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(Unternehmensname)?</w:t>
            </w:r>
          </w:p>
          <w:p w14:paraId="36A79EDC" w14:textId="77777777" w:rsidR="00A67EB5" w:rsidRPr="0072707B" w:rsidRDefault="00A67EB5" w:rsidP="0033194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Bewerber bzw. Bewerber-/</w:t>
            </w:r>
          </w:p>
          <w:p w14:paraId="57863417" w14:textId="77777777" w:rsidR="00A67EB5" w:rsidRPr="0072707B" w:rsidRDefault="00A67EB5" w:rsidP="0033194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Bietergemeinschaft oder</w:t>
            </w:r>
          </w:p>
          <w:p w14:paraId="52892BD9" w14:textId="77777777" w:rsidR="00A67EB5" w:rsidRPr="009A7A46" w:rsidRDefault="00A67EB5" w:rsidP="0033194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Drittunternehmer:</w:t>
            </w:r>
          </w:p>
          <w:p w14:paraId="73640756" w14:textId="77777777" w:rsidR="00A67EB5" w:rsidRPr="005C2406" w:rsidRDefault="00A67EB5" w:rsidP="00331945">
            <w:pPr>
              <w:spacing w:line="288" w:lineRule="auto"/>
              <w:rPr>
                <w:rFonts w:cs="Arial"/>
                <w:szCs w:val="22"/>
              </w:rPr>
            </w:pPr>
          </w:p>
        </w:tc>
        <w:tc>
          <w:tcPr>
            <w:tcW w:w="5827" w:type="dxa"/>
          </w:tcPr>
          <w:p w14:paraId="5F7A5079" w14:textId="77777777" w:rsidR="00A67EB5" w:rsidRPr="005C2406" w:rsidRDefault="00A67EB5" w:rsidP="00331945">
            <w:pPr>
              <w:tabs>
                <w:tab w:val="num" w:pos="360"/>
              </w:tabs>
              <w:autoSpaceDE w:val="0"/>
              <w:autoSpaceDN w:val="0"/>
              <w:adjustRightInd w:val="0"/>
              <w:rPr>
                <w:rFonts w:cs="Arial"/>
              </w:rPr>
            </w:pPr>
          </w:p>
        </w:tc>
      </w:tr>
      <w:tr w:rsidR="00A67EB5" w:rsidRPr="005C2406" w14:paraId="03382CB5" w14:textId="77777777" w:rsidTr="0019669E">
        <w:tc>
          <w:tcPr>
            <w:tcW w:w="3233" w:type="dxa"/>
          </w:tcPr>
          <w:p w14:paraId="038AD9FE" w14:textId="77777777" w:rsidR="00A67EB5" w:rsidRDefault="00A67EB5" w:rsidP="0033194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Mindestvoraussetzungen:</w:t>
            </w:r>
          </w:p>
          <w:p w14:paraId="00D98CC4" w14:textId="77777777" w:rsidR="00A67EB5" w:rsidRPr="00EA4E48" w:rsidRDefault="00A67EB5" w:rsidP="0033194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</w:pPr>
            <w:r w:rsidRPr="0F103431"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  <w:t>(zum Nachweis der Eignung muss die Angabe mit „ja“ bestätigt worden sein.)</w:t>
            </w:r>
          </w:p>
          <w:p w14:paraId="34F9E41D" w14:textId="77777777" w:rsidR="00A67EB5" w:rsidRPr="005C2406" w:rsidRDefault="00A67EB5" w:rsidP="00331945">
            <w:pPr>
              <w:spacing w:line="288" w:lineRule="auto"/>
              <w:rPr>
                <w:rFonts w:cs="Arial"/>
              </w:rPr>
            </w:pPr>
          </w:p>
        </w:tc>
        <w:tc>
          <w:tcPr>
            <w:tcW w:w="5827" w:type="dxa"/>
          </w:tcPr>
          <w:p w14:paraId="71B10D1E" w14:textId="77777777" w:rsidR="00A67EB5" w:rsidRPr="005C2406" w:rsidRDefault="00A67EB5" w:rsidP="00331945">
            <w:pPr>
              <w:spacing w:line="288" w:lineRule="auto"/>
              <w:rPr>
                <w:rFonts w:cs="Arial"/>
              </w:rPr>
            </w:pPr>
          </w:p>
          <w:p w14:paraId="30512269" w14:textId="598A22A9" w:rsidR="00A67EB5" w:rsidRDefault="00A67EB5" w:rsidP="00331945">
            <w:pPr>
              <w:pStyle w:val="Listenabsatz"/>
              <w:numPr>
                <w:ilvl w:val="0"/>
                <w:numId w:val="0"/>
              </w:numPr>
              <w:autoSpaceDE w:val="0"/>
              <w:autoSpaceDN w:val="0"/>
              <w:adjustRightInd w:val="0"/>
              <w:spacing w:before="0"/>
            </w:pPr>
            <w:r>
              <w:t xml:space="preserve">Der Mitarbeiter hat in den letzten </w:t>
            </w:r>
            <w:r w:rsidR="00AD142F">
              <w:t>3</w:t>
            </w:r>
            <w:r>
              <w:t xml:space="preserve"> Jahren (Stichtag ist der Ablauf der Angebotsfrist</w:t>
            </w:r>
            <w:r w:rsidRPr="00A67EB5">
              <w:t xml:space="preserve">) Erfahrungen bei der Leitung von Projekten im Umfeld der Einführung und Inbetriebnahme von komplexen technischen Lösungen im Enterprise Business Umfeld </w:t>
            </w:r>
            <w:r>
              <w:t>gesammelt</w:t>
            </w:r>
            <w:r w:rsidRPr="00A67EB5">
              <w:t>.</w:t>
            </w:r>
          </w:p>
          <w:p w14:paraId="33A1E498" w14:textId="77777777" w:rsidR="00A67EB5" w:rsidRPr="005C2406" w:rsidRDefault="00A67EB5" w:rsidP="00331945">
            <w:pPr>
              <w:spacing w:line="288" w:lineRule="auto"/>
              <w:rPr>
                <w:rFonts w:cs="Arial"/>
              </w:rPr>
            </w:pPr>
          </w:p>
          <w:p w14:paraId="64CB7BE0" w14:textId="77777777" w:rsidR="00A67EB5" w:rsidRPr="005C2406" w:rsidRDefault="00A63399" w:rsidP="00331945">
            <w:pPr>
              <w:spacing w:line="288" w:lineRule="auto"/>
              <w:rPr>
                <w:rFonts w:cs="Arial"/>
              </w:rPr>
            </w:pPr>
            <w:sdt>
              <w:sdtPr>
                <w:rPr>
                  <w:rFonts w:cs="Arial"/>
                  <w:szCs w:val="20"/>
                </w:rPr>
                <w:id w:val="7071690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A67EB5" w:rsidRPr="00B13E4B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A67EB5" w:rsidRPr="0F103431">
              <w:rPr>
                <w:rFonts w:cs="Arial"/>
              </w:rPr>
              <w:t xml:space="preserve"> ja</w:t>
            </w:r>
            <w:r w:rsidR="00A67EB5" w:rsidRPr="00C65091">
              <w:rPr>
                <w:rFonts w:cs="Arial"/>
                <w:szCs w:val="20"/>
              </w:rPr>
              <w:tab/>
            </w:r>
            <w:r w:rsidR="00A67EB5" w:rsidRPr="00C65091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174021100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A67EB5" w:rsidRPr="00B13E4B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A67EB5" w:rsidRPr="0F103431">
              <w:rPr>
                <w:rFonts w:cs="Arial"/>
              </w:rPr>
              <w:t xml:space="preserve"> nein</w:t>
            </w:r>
          </w:p>
          <w:p w14:paraId="6D5C265A" w14:textId="77777777" w:rsidR="00A67EB5" w:rsidRPr="005C2406" w:rsidRDefault="00A67EB5" w:rsidP="00331945">
            <w:pPr>
              <w:spacing w:line="288" w:lineRule="auto"/>
              <w:rPr>
                <w:rFonts w:cs="Arial"/>
              </w:rPr>
            </w:pPr>
          </w:p>
        </w:tc>
      </w:tr>
    </w:tbl>
    <w:p w14:paraId="090E3BE2" w14:textId="77777777" w:rsidR="00A67EB5" w:rsidRDefault="00A67EB5" w:rsidP="00495AB1">
      <w:pPr>
        <w:rPr>
          <w:rFonts w:cs="Arial"/>
        </w:rPr>
      </w:pPr>
    </w:p>
    <w:p w14:paraId="4E6C1E2C" w14:textId="77777777" w:rsidR="00A67EB5" w:rsidRDefault="00A67EB5" w:rsidP="00495AB1">
      <w:pPr>
        <w:rPr>
          <w:rFonts w:cs="Arial"/>
        </w:rPr>
      </w:pPr>
    </w:p>
    <w:p w14:paraId="5C1A727F" w14:textId="77777777" w:rsidR="00463184" w:rsidRDefault="00463184" w:rsidP="00495AB1">
      <w:pPr>
        <w:rPr>
          <w:rFonts w:cs="Arial"/>
        </w:rPr>
      </w:pPr>
    </w:p>
    <w:p w14:paraId="1A9E1381" w14:textId="77777777" w:rsidR="00463184" w:rsidRDefault="00463184" w:rsidP="00495AB1">
      <w:pPr>
        <w:rPr>
          <w:rFonts w:cs="Arial"/>
        </w:rPr>
      </w:pPr>
    </w:p>
    <w:p w14:paraId="02B0F900" w14:textId="77777777" w:rsidR="00463184" w:rsidRDefault="00463184" w:rsidP="00495AB1">
      <w:pPr>
        <w:rPr>
          <w:rFonts w:cs="Arial"/>
        </w:rPr>
      </w:pPr>
    </w:p>
    <w:p w14:paraId="5B89F3D7" w14:textId="77777777" w:rsidR="00463184" w:rsidRDefault="00463184" w:rsidP="00495AB1">
      <w:pPr>
        <w:rPr>
          <w:rFonts w:cs="Arial"/>
        </w:rPr>
      </w:pPr>
    </w:p>
    <w:p w14:paraId="1E08A8ED" w14:textId="77777777" w:rsidR="00A67EB5" w:rsidRDefault="00A67EB5" w:rsidP="00495AB1">
      <w:pPr>
        <w:rPr>
          <w:rFonts w:cs="Arial"/>
        </w:rPr>
      </w:pP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3233"/>
        <w:gridCol w:w="5827"/>
      </w:tblGrid>
      <w:tr w:rsidR="00463184" w:rsidRPr="005C2406" w14:paraId="3F8244EE" w14:textId="77777777" w:rsidTr="000E6CBA">
        <w:tc>
          <w:tcPr>
            <w:tcW w:w="3233" w:type="dxa"/>
          </w:tcPr>
          <w:p w14:paraId="1660268F" w14:textId="77777777" w:rsidR="00463184" w:rsidRDefault="00463184" w:rsidP="000E6CB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>
              <w:rPr>
                <w:rFonts w:cs="Arial"/>
                <w:b/>
                <w:bCs/>
                <w:color w:val="000000" w:themeColor="text1"/>
              </w:rPr>
              <w:lastRenderedPageBreak/>
              <w:t>Projektleiter</w:t>
            </w:r>
          </w:p>
        </w:tc>
        <w:tc>
          <w:tcPr>
            <w:tcW w:w="5827" w:type="dxa"/>
          </w:tcPr>
          <w:p w14:paraId="01B3FA38" w14:textId="77777777" w:rsidR="00463184" w:rsidRDefault="00463184" w:rsidP="000E6CBA">
            <w:pPr>
              <w:spacing w:line="288" w:lineRule="auto"/>
              <w:rPr>
                <w:rFonts w:cs="Arial"/>
              </w:rPr>
            </w:pPr>
          </w:p>
          <w:p w14:paraId="7092E7A5" w14:textId="322B924D" w:rsidR="00463184" w:rsidRDefault="00463184" w:rsidP="000E6CBA">
            <w:pPr>
              <w:spacing w:line="288" w:lineRule="auto"/>
              <w:rPr>
                <w:rFonts w:cs="Arial"/>
              </w:rPr>
            </w:pPr>
            <w:r>
              <w:rPr>
                <w:rFonts w:cs="Arial"/>
              </w:rPr>
              <w:t>3</w:t>
            </w:r>
          </w:p>
          <w:p w14:paraId="4ECD92B7" w14:textId="77777777" w:rsidR="00463184" w:rsidRPr="005C2406" w:rsidRDefault="00463184" w:rsidP="000E6CBA">
            <w:pPr>
              <w:spacing w:line="288" w:lineRule="auto"/>
              <w:rPr>
                <w:rFonts w:cs="Arial"/>
              </w:rPr>
            </w:pPr>
          </w:p>
        </w:tc>
      </w:tr>
      <w:tr w:rsidR="00463184" w:rsidRPr="005C2406" w14:paraId="396A56EE" w14:textId="77777777" w:rsidTr="000E6CBA">
        <w:tc>
          <w:tcPr>
            <w:tcW w:w="3233" w:type="dxa"/>
          </w:tcPr>
          <w:p w14:paraId="039B3F1F" w14:textId="77777777" w:rsidR="00463184" w:rsidRDefault="00463184" w:rsidP="000E6CB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Bei wem ist der Betriebsspezialist beschäftigt?</w:t>
            </w:r>
          </w:p>
          <w:p w14:paraId="75D147DF" w14:textId="77777777" w:rsidR="00463184" w:rsidRPr="009A7A46" w:rsidRDefault="00463184" w:rsidP="000E6CB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(Unternehmensname)?</w:t>
            </w:r>
          </w:p>
          <w:p w14:paraId="78BF3E61" w14:textId="77777777" w:rsidR="00463184" w:rsidRPr="0072707B" w:rsidRDefault="00463184" w:rsidP="000E6CB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Bewerber bzw. Bewerber-/</w:t>
            </w:r>
          </w:p>
          <w:p w14:paraId="5BC8FF8E" w14:textId="77777777" w:rsidR="00463184" w:rsidRPr="0072707B" w:rsidRDefault="00463184" w:rsidP="000E6CB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Bietergemeinschaft oder</w:t>
            </w:r>
          </w:p>
          <w:p w14:paraId="4900CF37" w14:textId="77777777" w:rsidR="00463184" w:rsidRPr="009A7A46" w:rsidRDefault="00463184" w:rsidP="000E6CB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Drittunternehmer:</w:t>
            </w:r>
          </w:p>
          <w:p w14:paraId="3F1A48A6" w14:textId="77777777" w:rsidR="00463184" w:rsidRPr="005C2406" w:rsidRDefault="00463184" w:rsidP="000E6CBA">
            <w:pPr>
              <w:spacing w:line="288" w:lineRule="auto"/>
              <w:rPr>
                <w:rFonts w:cs="Arial"/>
                <w:szCs w:val="22"/>
              </w:rPr>
            </w:pPr>
          </w:p>
        </w:tc>
        <w:tc>
          <w:tcPr>
            <w:tcW w:w="5827" w:type="dxa"/>
          </w:tcPr>
          <w:p w14:paraId="6E61CFB5" w14:textId="77777777" w:rsidR="00463184" w:rsidRPr="005C2406" w:rsidRDefault="00463184" w:rsidP="000E6CBA">
            <w:pPr>
              <w:tabs>
                <w:tab w:val="num" w:pos="360"/>
              </w:tabs>
              <w:autoSpaceDE w:val="0"/>
              <w:autoSpaceDN w:val="0"/>
              <w:adjustRightInd w:val="0"/>
              <w:rPr>
                <w:rFonts w:cs="Arial"/>
              </w:rPr>
            </w:pPr>
          </w:p>
        </w:tc>
      </w:tr>
      <w:tr w:rsidR="00463184" w:rsidRPr="005C2406" w14:paraId="6278E668" w14:textId="77777777" w:rsidTr="000E6CBA">
        <w:tc>
          <w:tcPr>
            <w:tcW w:w="3233" w:type="dxa"/>
          </w:tcPr>
          <w:p w14:paraId="3F95ABD2" w14:textId="77777777" w:rsidR="00463184" w:rsidRDefault="00463184" w:rsidP="000E6CB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Mindestvoraussetzungen:</w:t>
            </w:r>
          </w:p>
          <w:p w14:paraId="6BED7C71" w14:textId="77777777" w:rsidR="00463184" w:rsidRPr="00EA4E48" w:rsidRDefault="00463184" w:rsidP="000E6CB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</w:pPr>
            <w:r w:rsidRPr="0F103431"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  <w:t>(zum Nachweis der Eignung muss die Angabe mit „ja“ bestätigt worden sein.)</w:t>
            </w:r>
          </w:p>
          <w:p w14:paraId="10CBDD23" w14:textId="77777777" w:rsidR="00463184" w:rsidRPr="005C2406" w:rsidRDefault="00463184" w:rsidP="000E6CBA">
            <w:pPr>
              <w:spacing w:line="288" w:lineRule="auto"/>
              <w:rPr>
                <w:rFonts w:cs="Arial"/>
              </w:rPr>
            </w:pPr>
          </w:p>
        </w:tc>
        <w:tc>
          <w:tcPr>
            <w:tcW w:w="5827" w:type="dxa"/>
          </w:tcPr>
          <w:p w14:paraId="77EF3259" w14:textId="77777777" w:rsidR="00463184" w:rsidRPr="005C2406" w:rsidRDefault="00463184" w:rsidP="000E6CBA">
            <w:pPr>
              <w:spacing w:line="288" w:lineRule="auto"/>
              <w:rPr>
                <w:rFonts w:cs="Arial"/>
              </w:rPr>
            </w:pPr>
          </w:p>
          <w:p w14:paraId="2E6B67BC" w14:textId="77777777" w:rsidR="00463184" w:rsidRDefault="00463184" w:rsidP="000E6CBA">
            <w:pPr>
              <w:pStyle w:val="Listenabsatz"/>
              <w:numPr>
                <w:ilvl w:val="0"/>
                <w:numId w:val="0"/>
              </w:numPr>
              <w:autoSpaceDE w:val="0"/>
              <w:autoSpaceDN w:val="0"/>
              <w:adjustRightInd w:val="0"/>
              <w:spacing w:before="0"/>
            </w:pPr>
            <w:r>
              <w:t>Der Mitarbeiter hat in den letzten 3 Jahren (Stichtag ist der Ablauf der Angebotsfrist</w:t>
            </w:r>
            <w:r w:rsidRPr="00A67EB5">
              <w:t xml:space="preserve">) Erfahrungen bei der Leitung von Projekten im Umfeld der Einführung und Inbetriebnahme von komplexen technischen Lösungen im Enterprise Business Umfeld </w:t>
            </w:r>
            <w:r>
              <w:t>gesammelt</w:t>
            </w:r>
            <w:r w:rsidRPr="00A67EB5">
              <w:t>.</w:t>
            </w:r>
          </w:p>
          <w:p w14:paraId="6977643F" w14:textId="77777777" w:rsidR="00463184" w:rsidRPr="005C2406" w:rsidRDefault="00463184" w:rsidP="000E6CBA">
            <w:pPr>
              <w:spacing w:line="288" w:lineRule="auto"/>
              <w:rPr>
                <w:rFonts w:cs="Arial"/>
              </w:rPr>
            </w:pPr>
          </w:p>
          <w:p w14:paraId="244DB3A2" w14:textId="77777777" w:rsidR="00463184" w:rsidRPr="005C2406" w:rsidRDefault="00A63399" w:rsidP="000E6CBA">
            <w:pPr>
              <w:spacing w:line="288" w:lineRule="auto"/>
              <w:rPr>
                <w:rFonts w:cs="Arial"/>
              </w:rPr>
            </w:pPr>
            <w:sdt>
              <w:sdtPr>
                <w:rPr>
                  <w:rFonts w:cs="Arial"/>
                  <w:szCs w:val="20"/>
                </w:rPr>
                <w:id w:val="145228463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63184" w:rsidRPr="00B13E4B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463184" w:rsidRPr="0F103431">
              <w:rPr>
                <w:rFonts w:cs="Arial"/>
              </w:rPr>
              <w:t xml:space="preserve"> ja</w:t>
            </w:r>
            <w:r w:rsidR="00463184" w:rsidRPr="00C65091">
              <w:rPr>
                <w:rFonts w:cs="Arial"/>
                <w:szCs w:val="20"/>
              </w:rPr>
              <w:tab/>
            </w:r>
            <w:r w:rsidR="00463184" w:rsidRPr="00C65091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45645119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63184" w:rsidRPr="00B13E4B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463184" w:rsidRPr="0F103431">
              <w:rPr>
                <w:rFonts w:cs="Arial"/>
              </w:rPr>
              <w:t xml:space="preserve"> nein</w:t>
            </w:r>
          </w:p>
          <w:p w14:paraId="53F11329" w14:textId="77777777" w:rsidR="00463184" w:rsidRPr="005C2406" w:rsidRDefault="00463184" w:rsidP="000E6CBA">
            <w:pPr>
              <w:spacing w:line="288" w:lineRule="auto"/>
              <w:rPr>
                <w:rFonts w:cs="Arial"/>
              </w:rPr>
            </w:pPr>
          </w:p>
        </w:tc>
      </w:tr>
    </w:tbl>
    <w:p w14:paraId="770620A7" w14:textId="77777777" w:rsidR="00A67EB5" w:rsidRDefault="00A67EB5" w:rsidP="00495AB1">
      <w:pPr>
        <w:rPr>
          <w:rFonts w:cs="Arial"/>
        </w:rPr>
      </w:pPr>
    </w:p>
    <w:p w14:paraId="46D0B295" w14:textId="4C9853D0" w:rsidR="00463184" w:rsidRDefault="00463184">
      <w:pPr>
        <w:spacing w:after="160" w:line="259" w:lineRule="auto"/>
        <w:rPr>
          <w:rFonts w:cs="Arial"/>
        </w:rPr>
      </w:pPr>
      <w:r>
        <w:rPr>
          <w:rFonts w:cs="Arial"/>
        </w:rPr>
        <w:br w:type="page"/>
      </w:r>
    </w:p>
    <w:p w14:paraId="778DBC88" w14:textId="38A27E63" w:rsidR="00A67EB5" w:rsidRDefault="00A67EB5" w:rsidP="00A67EB5">
      <w:pPr>
        <w:rPr>
          <w:b/>
          <w:bCs/>
          <w:sz w:val="24"/>
          <w:szCs w:val="32"/>
        </w:rPr>
      </w:pPr>
      <w:r w:rsidRPr="004E36E0">
        <w:rPr>
          <w:b/>
          <w:bCs/>
          <w:sz w:val="24"/>
          <w:szCs w:val="32"/>
        </w:rPr>
        <w:lastRenderedPageBreak/>
        <w:t xml:space="preserve">Formblatt </w:t>
      </w:r>
      <w:r>
        <w:rPr>
          <w:b/>
          <w:bCs/>
          <w:sz w:val="24"/>
          <w:szCs w:val="32"/>
        </w:rPr>
        <w:t>F</w:t>
      </w:r>
    </w:p>
    <w:p w14:paraId="3B7AA098" w14:textId="77777777" w:rsidR="00A67EB5" w:rsidRDefault="00A67EB5" w:rsidP="00A67EB5">
      <w:pPr>
        <w:rPr>
          <w:rFonts w:cs="Arial"/>
        </w:rPr>
      </w:pP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3233"/>
        <w:gridCol w:w="5827"/>
      </w:tblGrid>
      <w:tr w:rsidR="00A67EB5" w:rsidRPr="005C2406" w14:paraId="1EE77ECA" w14:textId="77777777" w:rsidTr="0019669E">
        <w:tc>
          <w:tcPr>
            <w:tcW w:w="3233" w:type="dxa"/>
          </w:tcPr>
          <w:p w14:paraId="5F40495A" w14:textId="7130DC49" w:rsidR="00A67EB5" w:rsidRDefault="00A67EB5" w:rsidP="0033194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>
              <w:rPr>
                <w:rFonts w:cs="Arial"/>
                <w:b/>
                <w:bCs/>
                <w:color w:val="000000" w:themeColor="text1"/>
              </w:rPr>
              <w:t>Schulungsspezialist</w:t>
            </w:r>
          </w:p>
        </w:tc>
        <w:tc>
          <w:tcPr>
            <w:tcW w:w="5827" w:type="dxa"/>
          </w:tcPr>
          <w:p w14:paraId="404AF9A8" w14:textId="77777777" w:rsidR="00A67EB5" w:rsidRDefault="00A67EB5" w:rsidP="00331945">
            <w:pPr>
              <w:spacing w:line="288" w:lineRule="auto"/>
              <w:rPr>
                <w:rFonts w:cs="Arial"/>
              </w:rPr>
            </w:pPr>
          </w:p>
          <w:p w14:paraId="17587475" w14:textId="77777777" w:rsidR="00A67EB5" w:rsidRDefault="00A67EB5" w:rsidP="00331945">
            <w:pPr>
              <w:spacing w:line="288" w:lineRule="auto"/>
              <w:rPr>
                <w:rFonts w:cs="Arial"/>
              </w:rPr>
            </w:pPr>
            <w:r>
              <w:rPr>
                <w:rFonts w:cs="Arial"/>
              </w:rPr>
              <w:t>1</w:t>
            </w:r>
          </w:p>
          <w:p w14:paraId="3778587D" w14:textId="77777777" w:rsidR="00A67EB5" w:rsidRPr="005C2406" w:rsidRDefault="00A67EB5" w:rsidP="00331945">
            <w:pPr>
              <w:spacing w:line="288" w:lineRule="auto"/>
              <w:rPr>
                <w:rFonts w:cs="Arial"/>
              </w:rPr>
            </w:pPr>
          </w:p>
        </w:tc>
      </w:tr>
      <w:tr w:rsidR="00A67EB5" w:rsidRPr="005C2406" w14:paraId="3A0F5AC5" w14:textId="77777777" w:rsidTr="0019669E">
        <w:tc>
          <w:tcPr>
            <w:tcW w:w="3233" w:type="dxa"/>
          </w:tcPr>
          <w:p w14:paraId="31F7DAE2" w14:textId="77777777" w:rsidR="00A67EB5" w:rsidRDefault="00A67EB5" w:rsidP="0033194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Bei wem ist der Betriebsspezialist beschäftigt?</w:t>
            </w:r>
          </w:p>
          <w:p w14:paraId="0C94DF3B" w14:textId="77777777" w:rsidR="00A67EB5" w:rsidRPr="009A7A46" w:rsidRDefault="00A67EB5" w:rsidP="0033194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(Unternehmensname)?</w:t>
            </w:r>
          </w:p>
          <w:p w14:paraId="464486B7" w14:textId="77777777" w:rsidR="00A67EB5" w:rsidRPr="0072707B" w:rsidRDefault="00A67EB5" w:rsidP="0033194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Bewerber bzw. Bewerber-/</w:t>
            </w:r>
          </w:p>
          <w:p w14:paraId="4DF101BB" w14:textId="77777777" w:rsidR="00A67EB5" w:rsidRPr="0072707B" w:rsidRDefault="00A67EB5" w:rsidP="0033194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Bietergemeinschaft oder</w:t>
            </w:r>
          </w:p>
          <w:p w14:paraId="31DC4850" w14:textId="77777777" w:rsidR="00A67EB5" w:rsidRPr="009A7A46" w:rsidRDefault="00A67EB5" w:rsidP="0033194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Drittunternehmer:</w:t>
            </w:r>
          </w:p>
          <w:p w14:paraId="6ACEF5AF" w14:textId="77777777" w:rsidR="00A67EB5" w:rsidRPr="005C2406" w:rsidRDefault="00A67EB5" w:rsidP="00331945">
            <w:pPr>
              <w:spacing w:line="288" w:lineRule="auto"/>
              <w:rPr>
                <w:rFonts w:cs="Arial"/>
                <w:szCs w:val="22"/>
              </w:rPr>
            </w:pPr>
          </w:p>
        </w:tc>
        <w:tc>
          <w:tcPr>
            <w:tcW w:w="5827" w:type="dxa"/>
          </w:tcPr>
          <w:p w14:paraId="20B42580" w14:textId="77777777" w:rsidR="00A67EB5" w:rsidRPr="005C2406" w:rsidRDefault="00A67EB5" w:rsidP="00A67EB5">
            <w:pPr>
              <w:autoSpaceDE w:val="0"/>
              <w:autoSpaceDN w:val="0"/>
              <w:adjustRightInd w:val="0"/>
              <w:rPr>
                <w:rFonts w:cs="Arial"/>
              </w:rPr>
            </w:pPr>
          </w:p>
        </w:tc>
      </w:tr>
      <w:tr w:rsidR="00A67EB5" w:rsidRPr="005C2406" w14:paraId="237C1A58" w14:textId="77777777" w:rsidTr="0019669E">
        <w:tc>
          <w:tcPr>
            <w:tcW w:w="3233" w:type="dxa"/>
          </w:tcPr>
          <w:p w14:paraId="7A1A050A" w14:textId="77777777" w:rsidR="00A67EB5" w:rsidRDefault="00A67EB5" w:rsidP="0033194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Mindestvoraussetzungen:</w:t>
            </w:r>
          </w:p>
          <w:p w14:paraId="534049CA" w14:textId="77777777" w:rsidR="00A67EB5" w:rsidRPr="00EA4E48" w:rsidRDefault="00A67EB5" w:rsidP="0033194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</w:pPr>
            <w:r w:rsidRPr="0F103431"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  <w:t>(zum Nachweis der Eignung muss die Angabe mit „ja“ bestätigt worden sein.)</w:t>
            </w:r>
          </w:p>
          <w:p w14:paraId="645BBFA5" w14:textId="77777777" w:rsidR="00A67EB5" w:rsidRPr="005C2406" w:rsidRDefault="00A67EB5" w:rsidP="00331945">
            <w:pPr>
              <w:spacing w:line="288" w:lineRule="auto"/>
              <w:rPr>
                <w:rFonts w:cs="Arial"/>
              </w:rPr>
            </w:pPr>
          </w:p>
        </w:tc>
        <w:tc>
          <w:tcPr>
            <w:tcW w:w="5827" w:type="dxa"/>
          </w:tcPr>
          <w:p w14:paraId="2ED4010C" w14:textId="77777777" w:rsidR="00A67EB5" w:rsidRPr="005C2406" w:rsidRDefault="00A67EB5" w:rsidP="00331945">
            <w:pPr>
              <w:spacing w:line="288" w:lineRule="auto"/>
              <w:rPr>
                <w:rFonts w:cs="Arial"/>
              </w:rPr>
            </w:pPr>
          </w:p>
          <w:p w14:paraId="1638F69D" w14:textId="1601C870" w:rsidR="00A67EB5" w:rsidRDefault="00A67EB5" w:rsidP="00331945">
            <w:pPr>
              <w:pStyle w:val="Listenabsatz"/>
              <w:numPr>
                <w:ilvl w:val="0"/>
                <w:numId w:val="0"/>
              </w:numPr>
              <w:autoSpaceDE w:val="0"/>
              <w:autoSpaceDN w:val="0"/>
              <w:adjustRightInd w:val="0"/>
              <w:spacing w:before="0"/>
            </w:pPr>
            <w:r>
              <w:t xml:space="preserve">Der Mitarbeiter hat in den letzten </w:t>
            </w:r>
            <w:r w:rsidR="00AD142F">
              <w:t>3</w:t>
            </w:r>
            <w:r>
              <w:t xml:space="preserve"> Jahren (Stichtag ist der Ablauf der Angebotsfrist</w:t>
            </w:r>
            <w:r w:rsidRPr="00A67EB5">
              <w:t>) Erfahrungen bei der Schulung von Administratoren</w:t>
            </w:r>
            <w:r w:rsidR="00AD142F">
              <w:t xml:space="preserve"> und Anwendern</w:t>
            </w:r>
            <w:r w:rsidRPr="00A67EB5">
              <w:t xml:space="preserve"> für die angebotene MFT-Lösung gesammelt.</w:t>
            </w:r>
          </w:p>
          <w:p w14:paraId="2259A2EE" w14:textId="77777777" w:rsidR="00A67EB5" w:rsidRPr="005C2406" w:rsidRDefault="00A67EB5" w:rsidP="00331945">
            <w:pPr>
              <w:spacing w:line="288" w:lineRule="auto"/>
              <w:rPr>
                <w:rFonts w:cs="Arial"/>
              </w:rPr>
            </w:pPr>
          </w:p>
          <w:p w14:paraId="63CC3949" w14:textId="77777777" w:rsidR="00A67EB5" w:rsidRPr="005C2406" w:rsidRDefault="00A63399" w:rsidP="00331945">
            <w:pPr>
              <w:spacing w:line="288" w:lineRule="auto"/>
              <w:rPr>
                <w:rFonts w:cs="Arial"/>
              </w:rPr>
            </w:pPr>
            <w:sdt>
              <w:sdtPr>
                <w:rPr>
                  <w:rFonts w:cs="Arial"/>
                  <w:szCs w:val="20"/>
                </w:rPr>
                <w:id w:val="77490756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A67EB5" w:rsidRPr="00B13E4B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A67EB5" w:rsidRPr="0F103431">
              <w:rPr>
                <w:rFonts w:cs="Arial"/>
              </w:rPr>
              <w:t xml:space="preserve"> ja</w:t>
            </w:r>
            <w:r w:rsidR="00A67EB5" w:rsidRPr="00C65091">
              <w:rPr>
                <w:rFonts w:cs="Arial"/>
                <w:szCs w:val="20"/>
              </w:rPr>
              <w:tab/>
            </w:r>
            <w:r w:rsidR="00A67EB5" w:rsidRPr="00C65091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-158815419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A67EB5" w:rsidRPr="00B13E4B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A67EB5" w:rsidRPr="0F103431">
              <w:rPr>
                <w:rFonts w:cs="Arial"/>
              </w:rPr>
              <w:t xml:space="preserve"> nein</w:t>
            </w:r>
          </w:p>
          <w:p w14:paraId="2CBE8188" w14:textId="77777777" w:rsidR="00A67EB5" w:rsidRPr="005C2406" w:rsidRDefault="00A67EB5" w:rsidP="00331945">
            <w:pPr>
              <w:spacing w:line="288" w:lineRule="auto"/>
              <w:rPr>
                <w:rFonts w:cs="Arial"/>
              </w:rPr>
            </w:pPr>
          </w:p>
        </w:tc>
      </w:tr>
    </w:tbl>
    <w:p w14:paraId="2D079627" w14:textId="77777777" w:rsidR="00A67EB5" w:rsidRDefault="00A67EB5" w:rsidP="00495AB1">
      <w:pPr>
        <w:rPr>
          <w:rFonts w:cs="Arial"/>
        </w:rPr>
      </w:pPr>
    </w:p>
    <w:p w14:paraId="0F04B48E" w14:textId="77777777" w:rsidR="00A67EB5" w:rsidRDefault="00A67EB5" w:rsidP="00495AB1">
      <w:pPr>
        <w:rPr>
          <w:rFonts w:cs="Arial"/>
        </w:rPr>
      </w:pP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3233"/>
        <w:gridCol w:w="5827"/>
      </w:tblGrid>
      <w:tr w:rsidR="00A67EB5" w:rsidRPr="005C2406" w14:paraId="13ED17BC" w14:textId="77777777" w:rsidTr="0019669E">
        <w:tc>
          <w:tcPr>
            <w:tcW w:w="3233" w:type="dxa"/>
          </w:tcPr>
          <w:p w14:paraId="39AAF592" w14:textId="77777777" w:rsidR="00A67EB5" w:rsidRDefault="00A67EB5" w:rsidP="0033194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>
              <w:rPr>
                <w:rFonts w:cs="Arial"/>
                <w:b/>
                <w:bCs/>
                <w:color w:val="000000" w:themeColor="text1"/>
              </w:rPr>
              <w:t>Schulungsspezialist</w:t>
            </w:r>
          </w:p>
        </w:tc>
        <w:tc>
          <w:tcPr>
            <w:tcW w:w="5827" w:type="dxa"/>
          </w:tcPr>
          <w:p w14:paraId="6E9BAD6A" w14:textId="77777777" w:rsidR="00A67EB5" w:rsidRDefault="00A67EB5" w:rsidP="00331945">
            <w:pPr>
              <w:spacing w:line="288" w:lineRule="auto"/>
              <w:rPr>
                <w:rFonts w:cs="Arial"/>
              </w:rPr>
            </w:pPr>
          </w:p>
          <w:p w14:paraId="6558B15E" w14:textId="6DECB217" w:rsidR="00A67EB5" w:rsidRDefault="00A67EB5" w:rsidP="00331945">
            <w:pPr>
              <w:spacing w:line="288" w:lineRule="auto"/>
              <w:rPr>
                <w:rFonts w:cs="Arial"/>
              </w:rPr>
            </w:pPr>
            <w:r>
              <w:rPr>
                <w:rFonts w:cs="Arial"/>
              </w:rPr>
              <w:t>2</w:t>
            </w:r>
          </w:p>
          <w:p w14:paraId="169958B7" w14:textId="77777777" w:rsidR="00A67EB5" w:rsidRPr="005C2406" w:rsidRDefault="00A67EB5" w:rsidP="00331945">
            <w:pPr>
              <w:spacing w:line="288" w:lineRule="auto"/>
              <w:rPr>
                <w:rFonts w:cs="Arial"/>
              </w:rPr>
            </w:pPr>
          </w:p>
        </w:tc>
      </w:tr>
      <w:tr w:rsidR="00A67EB5" w:rsidRPr="005C2406" w14:paraId="3873DC30" w14:textId="77777777" w:rsidTr="0019669E">
        <w:tc>
          <w:tcPr>
            <w:tcW w:w="3233" w:type="dxa"/>
          </w:tcPr>
          <w:p w14:paraId="09B44411" w14:textId="77777777" w:rsidR="00A67EB5" w:rsidRDefault="00A67EB5" w:rsidP="0033194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Bei wem ist der Betriebsspezialist beschäftigt?</w:t>
            </w:r>
          </w:p>
          <w:p w14:paraId="63A3FF90" w14:textId="77777777" w:rsidR="00A67EB5" w:rsidRPr="009A7A46" w:rsidRDefault="00A67EB5" w:rsidP="0033194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(Unternehmensname)?</w:t>
            </w:r>
          </w:p>
          <w:p w14:paraId="25902AC7" w14:textId="77777777" w:rsidR="00A67EB5" w:rsidRPr="0072707B" w:rsidRDefault="00A67EB5" w:rsidP="0033194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Bewerber bzw. Bewerber-/</w:t>
            </w:r>
          </w:p>
          <w:p w14:paraId="26C5EA9D" w14:textId="77777777" w:rsidR="00A67EB5" w:rsidRPr="0072707B" w:rsidRDefault="00A67EB5" w:rsidP="0033194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Bietergemeinschaft oder</w:t>
            </w:r>
          </w:p>
          <w:p w14:paraId="11C6461B" w14:textId="77777777" w:rsidR="00A67EB5" w:rsidRPr="009A7A46" w:rsidRDefault="00A67EB5" w:rsidP="0033194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Drittunternehmer:</w:t>
            </w:r>
          </w:p>
          <w:p w14:paraId="7E7C2EB4" w14:textId="77777777" w:rsidR="00A67EB5" w:rsidRPr="005C2406" w:rsidRDefault="00A67EB5" w:rsidP="00331945">
            <w:pPr>
              <w:spacing w:line="288" w:lineRule="auto"/>
              <w:rPr>
                <w:rFonts w:cs="Arial"/>
                <w:szCs w:val="22"/>
              </w:rPr>
            </w:pPr>
          </w:p>
        </w:tc>
        <w:tc>
          <w:tcPr>
            <w:tcW w:w="5827" w:type="dxa"/>
          </w:tcPr>
          <w:p w14:paraId="7D18B8BB" w14:textId="77777777" w:rsidR="00A67EB5" w:rsidRPr="005C2406" w:rsidRDefault="00A67EB5" w:rsidP="00331945">
            <w:pPr>
              <w:autoSpaceDE w:val="0"/>
              <w:autoSpaceDN w:val="0"/>
              <w:adjustRightInd w:val="0"/>
              <w:rPr>
                <w:rFonts w:cs="Arial"/>
              </w:rPr>
            </w:pPr>
          </w:p>
        </w:tc>
      </w:tr>
      <w:tr w:rsidR="00A67EB5" w:rsidRPr="005C2406" w14:paraId="37C7F81C" w14:textId="77777777" w:rsidTr="0019669E">
        <w:tc>
          <w:tcPr>
            <w:tcW w:w="3233" w:type="dxa"/>
          </w:tcPr>
          <w:p w14:paraId="4FD2F9D3" w14:textId="77777777" w:rsidR="00A67EB5" w:rsidRDefault="00A67EB5" w:rsidP="00331945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Mindestvoraussetzungen:</w:t>
            </w:r>
          </w:p>
          <w:p w14:paraId="6BC6EC11" w14:textId="77777777" w:rsidR="00A67EB5" w:rsidRPr="00EA4E48" w:rsidRDefault="00A67EB5" w:rsidP="00331945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</w:pPr>
            <w:r w:rsidRPr="0F103431"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  <w:t>(zum Nachweis der Eignung muss die Angabe mit „ja“ bestätigt worden sein.)</w:t>
            </w:r>
          </w:p>
          <w:p w14:paraId="495B2EE7" w14:textId="77777777" w:rsidR="00A67EB5" w:rsidRPr="005C2406" w:rsidRDefault="00A67EB5" w:rsidP="00331945">
            <w:pPr>
              <w:spacing w:line="288" w:lineRule="auto"/>
              <w:rPr>
                <w:rFonts w:cs="Arial"/>
              </w:rPr>
            </w:pPr>
          </w:p>
        </w:tc>
        <w:tc>
          <w:tcPr>
            <w:tcW w:w="5827" w:type="dxa"/>
          </w:tcPr>
          <w:p w14:paraId="4A232EF5" w14:textId="77777777" w:rsidR="00A67EB5" w:rsidRPr="005C2406" w:rsidRDefault="00A67EB5" w:rsidP="00331945">
            <w:pPr>
              <w:spacing w:line="288" w:lineRule="auto"/>
              <w:rPr>
                <w:rFonts w:cs="Arial"/>
              </w:rPr>
            </w:pPr>
          </w:p>
          <w:p w14:paraId="42CD3B14" w14:textId="3E6AE674" w:rsidR="00A67EB5" w:rsidRDefault="00A67EB5" w:rsidP="00331945">
            <w:pPr>
              <w:pStyle w:val="Listenabsatz"/>
              <w:numPr>
                <w:ilvl w:val="0"/>
                <w:numId w:val="0"/>
              </w:numPr>
              <w:autoSpaceDE w:val="0"/>
              <w:autoSpaceDN w:val="0"/>
              <w:adjustRightInd w:val="0"/>
              <w:spacing w:before="0"/>
            </w:pPr>
            <w:r>
              <w:t xml:space="preserve">Der Mitarbeiter hat in den letzten </w:t>
            </w:r>
            <w:r w:rsidR="00AD142F">
              <w:t>3</w:t>
            </w:r>
            <w:r>
              <w:t xml:space="preserve"> Jahren (Stichtag ist der Ablauf der Angebotsfrist</w:t>
            </w:r>
            <w:r w:rsidRPr="00A67EB5">
              <w:t xml:space="preserve">) Erfahrungen bei der Schulung von Administratoren </w:t>
            </w:r>
            <w:r w:rsidR="00AD142F">
              <w:t xml:space="preserve">und Anwendern </w:t>
            </w:r>
            <w:r w:rsidRPr="00A67EB5">
              <w:t>für die angebotene MFT-Lösung gesammelt.</w:t>
            </w:r>
          </w:p>
          <w:p w14:paraId="56605272" w14:textId="77777777" w:rsidR="00A67EB5" w:rsidRPr="005C2406" w:rsidRDefault="00A67EB5" w:rsidP="00331945">
            <w:pPr>
              <w:spacing w:line="288" w:lineRule="auto"/>
              <w:rPr>
                <w:rFonts w:cs="Arial"/>
              </w:rPr>
            </w:pPr>
          </w:p>
          <w:p w14:paraId="4847B3A2" w14:textId="77777777" w:rsidR="00A67EB5" w:rsidRPr="005C2406" w:rsidRDefault="00A63399" w:rsidP="00331945">
            <w:pPr>
              <w:spacing w:line="288" w:lineRule="auto"/>
              <w:rPr>
                <w:rFonts w:cs="Arial"/>
              </w:rPr>
            </w:pPr>
            <w:sdt>
              <w:sdtPr>
                <w:rPr>
                  <w:rFonts w:cs="Arial"/>
                  <w:szCs w:val="20"/>
                </w:rPr>
                <w:id w:val="174421625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A67EB5" w:rsidRPr="00B13E4B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A67EB5" w:rsidRPr="0F103431">
              <w:rPr>
                <w:rFonts w:cs="Arial"/>
              </w:rPr>
              <w:t xml:space="preserve"> ja</w:t>
            </w:r>
            <w:r w:rsidR="00A67EB5" w:rsidRPr="00C65091">
              <w:rPr>
                <w:rFonts w:cs="Arial"/>
                <w:szCs w:val="20"/>
              </w:rPr>
              <w:tab/>
            </w:r>
            <w:r w:rsidR="00A67EB5" w:rsidRPr="00C65091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195143364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A67EB5" w:rsidRPr="00B13E4B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A67EB5" w:rsidRPr="0F103431">
              <w:rPr>
                <w:rFonts w:cs="Arial"/>
              </w:rPr>
              <w:t xml:space="preserve"> nein</w:t>
            </w:r>
          </w:p>
          <w:p w14:paraId="01C32DFD" w14:textId="77777777" w:rsidR="00A67EB5" w:rsidRPr="005C2406" w:rsidRDefault="00A67EB5" w:rsidP="00331945">
            <w:pPr>
              <w:spacing w:line="288" w:lineRule="auto"/>
              <w:rPr>
                <w:rFonts w:cs="Arial"/>
              </w:rPr>
            </w:pPr>
          </w:p>
        </w:tc>
      </w:tr>
    </w:tbl>
    <w:p w14:paraId="13EADBB5" w14:textId="77777777" w:rsidR="00A67EB5" w:rsidRDefault="00A67EB5" w:rsidP="00495AB1">
      <w:pPr>
        <w:rPr>
          <w:rFonts w:cs="Arial"/>
        </w:rPr>
      </w:pPr>
    </w:p>
    <w:p w14:paraId="6BF48FFD" w14:textId="77777777" w:rsidR="00463184" w:rsidRDefault="00463184" w:rsidP="00495AB1">
      <w:pPr>
        <w:rPr>
          <w:rFonts w:cs="Arial"/>
        </w:rPr>
      </w:pPr>
    </w:p>
    <w:p w14:paraId="0D6A8D48" w14:textId="77777777" w:rsidR="00463184" w:rsidRDefault="00463184" w:rsidP="00495AB1">
      <w:pPr>
        <w:rPr>
          <w:rFonts w:cs="Arial"/>
        </w:rPr>
      </w:pPr>
    </w:p>
    <w:p w14:paraId="56BAC27A" w14:textId="77777777" w:rsidR="00463184" w:rsidRDefault="00463184" w:rsidP="00495AB1">
      <w:pPr>
        <w:rPr>
          <w:rFonts w:cs="Arial"/>
        </w:rPr>
      </w:pPr>
    </w:p>
    <w:p w14:paraId="4E3BEC31" w14:textId="77777777" w:rsidR="00463184" w:rsidRDefault="00463184" w:rsidP="00495AB1">
      <w:pPr>
        <w:rPr>
          <w:rFonts w:cs="Arial"/>
        </w:rPr>
      </w:pPr>
    </w:p>
    <w:p w14:paraId="315C837B" w14:textId="77777777" w:rsidR="00463184" w:rsidRDefault="00463184" w:rsidP="00495AB1">
      <w:pPr>
        <w:rPr>
          <w:rFonts w:cs="Arial"/>
        </w:rPr>
      </w:pPr>
    </w:p>
    <w:p w14:paraId="641DB9A5" w14:textId="77777777" w:rsidR="00463184" w:rsidRDefault="00463184" w:rsidP="00495AB1">
      <w:pPr>
        <w:rPr>
          <w:rFonts w:cs="Arial"/>
        </w:rPr>
      </w:pPr>
    </w:p>
    <w:p w14:paraId="2290CFAC" w14:textId="77777777" w:rsidR="00463184" w:rsidRDefault="00463184" w:rsidP="00495AB1">
      <w:pPr>
        <w:rPr>
          <w:rFonts w:cs="Arial"/>
        </w:rPr>
      </w:pPr>
    </w:p>
    <w:p w14:paraId="2CCC5DD9" w14:textId="77777777" w:rsidR="00463184" w:rsidRDefault="00463184" w:rsidP="00495AB1">
      <w:pPr>
        <w:rPr>
          <w:rFonts w:cs="Arial"/>
        </w:rPr>
      </w:pPr>
    </w:p>
    <w:tbl>
      <w:tblPr>
        <w:tblStyle w:val="Tabellenraster"/>
        <w:tblW w:w="0" w:type="auto"/>
        <w:tblLook w:val="04A0" w:firstRow="1" w:lastRow="0" w:firstColumn="1" w:lastColumn="0" w:noHBand="0" w:noVBand="1"/>
      </w:tblPr>
      <w:tblGrid>
        <w:gridCol w:w="3233"/>
        <w:gridCol w:w="5827"/>
      </w:tblGrid>
      <w:tr w:rsidR="00463184" w:rsidRPr="005C2406" w14:paraId="1E376541" w14:textId="77777777" w:rsidTr="000E6CBA">
        <w:tc>
          <w:tcPr>
            <w:tcW w:w="3233" w:type="dxa"/>
          </w:tcPr>
          <w:p w14:paraId="1D78C80E" w14:textId="77777777" w:rsidR="00463184" w:rsidRDefault="00463184" w:rsidP="000E6CB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>
              <w:rPr>
                <w:rFonts w:cs="Arial"/>
                <w:b/>
                <w:bCs/>
                <w:color w:val="000000" w:themeColor="text1"/>
              </w:rPr>
              <w:lastRenderedPageBreak/>
              <w:t>Schulungsspezialist</w:t>
            </w:r>
          </w:p>
        </w:tc>
        <w:tc>
          <w:tcPr>
            <w:tcW w:w="5827" w:type="dxa"/>
          </w:tcPr>
          <w:p w14:paraId="3D9F759C" w14:textId="77777777" w:rsidR="00463184" w:rsidRDefault="00463184" w:rsidP="000E6CBA">
            <w:pPr>
              <w:spacing w:line="288" w:lineRule="auto"/>
              <w:rPr>
                <w:rFonts w:cs="Arial"/>
              </w:rPr>
            </w:pPr>
          </w:p>
          <w:p w14:paraId="296FC82D" w14:textId="26E1C117" w:rsidR="00463184" w:rsidRDefault="00463184" w:rsidP="000E6CBA">
            <w:pPr>
              <w:spacing w:line="288" w:lineRule="auto"/>
              <w:rPr>
                <w:rFonts w:cs="Arial"/>
              </w:rPr>
            </w:pPr>
            <w:r>
              <w:rPr>
                <w:rFonts w:cs="Arial"/>
              </w:rPr>
              <w:t>3</w:t>
            </w:r>
          </w:p>
          <w:p w14:paraId="405F2C68" w14:textId="77777777" w:rsidR="00463184" w:rsidRPr="005C2406" w:rsidRDefault="00463184" w:rsidP="000E6CBA">
            <w:pPr>
              <w:spacing w:line="288" w:lineRule="auto"/>
              <w:rPr>
                <w:rFonts w:cs="Arial"/>
              </w:rPr>
            </w:pPr>
          </w:p>
        </w:tc>
      </w:tr>
      <w:tr w:rsidR="00463184" w:rsidRPr="005C2406" w14:paraId="46224E9B" w14:textId="77777777" w:rsidTr="000E6CBA">
        <w:tc>
          <w:tcPr>
            <w:tcW w:w="3233" w:type="dxa"/>
          </w:tcPr>
          <w:p w14:paraId="4E342F6D" w14:textId="77777777" w:rsidR="00463184" w:rsidRDefault="00463184" w:rsidP="000E6CB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Bei wem ist der Betriebsspezialist beschäftigt?</w:t>
            </w:r>
          </w:p>
          <w:p w14:paraId="430C4702" w14:textId="77777777" w:rsidR="00463184" w:rsidRPr="009A7A46" w:rsidRDefault="00463184" w:rsidP="000E6CB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(Unternehmensname)?</w:t>
            </w:r>
          </w:p>
          <w:p w14:paraId="490CEC78" w14:textId="77777777" w:rsidR="00463184" w:rsidRPr="0072707B" w:rsidRDefault="00463184" w:rsidP="000E6CB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Bewerber bzw. Bewerber-/</w:t>
            </w:r>
          </w:p>
          <w:p w14:paraId="0FD8A225" w14:textId="77777777" w:rsidR="00463184" w:rsidRPr="0072707B" w:rsidRDefault="00463184" w:rsidP="000E6CB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Bietergemeinschaft oder</w:t>
            </w:r>
          </w:p>
          <w:p w14:paraId="04D12429" w14:textId="77777777" w:rsidR="00463184" w:rsidRPr="009A7A46" w:rsidRDefault="00463184" w:rsidP="000E6CB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</w:rPr>
            </w:pPr>
            <w:r w:rsidRPr="0F103431">
              <w:rPr>
                <w:rFonts w:cs="Arial"/>
                <w:i/>
                <w:iCs/>
                <w:color w:val="000000" w:themeColor="text1"/>
              </w:rPr>
              <w:t>Drittunternehmer:</w:t>
            </w:r>
          </w:p>
          <w:p w14:paraId="6664EDA4" w14:textId="77777777" w:rsidR="00463184" w:rsidRPr="005C2406" w:rsidRDefault="00463184" w:rsidP="000E6CBA">
            <w:pPr>
              <w:spacing w:line="288" w:lineRule="auto"/>
              <w:rPr>
                <w:rFonts w:cs="Arial"/>
                <w:szCs w:val="22"/>
              </w:rPr>
            </w:pPr>
          </w:p>
        </w:tc>
        <w:tc>
          <w:tcPr>
            <w:tcW w:w="5827" w:type="dxa"/>
          </w:tcPr>
          <w:p w14:paraId="48FDA7FC" w14:textId="77777777" w:rsidR="00463184" w:rsidRPr="005C2406" w:rsidRDefault="00463184" w:rsidP="000E6CBA">
            <w:pPr>
              <w:autoSpaceDE w:val="0"/>
              <w:autoSpaceDN w:val="0"/>
              <w:adjustRightInd w:val="0"/>
              <w:rPr>
                <w:rFonts w:cs="Arial"/>
              </w:rPr>
            </w:pPr>
          </w:p>
        </w:tc>
      </w:tr>
      <w:tr w:rsidR="00463184" w:rsidRPr="005C2406" w14:paraId="599AC079" w14:textId="77777777" w:rsidTr="000E6CBA">
        <w:tc>
          <w:tcPr>
            <w:tcW w:w="3233" w:type="dxa"/>
          </w:tcPr>
          <w:p w14:paraId="2D2E64E7" w14:textId="77777777" w:rsidR="00463184" w:rsidRDefault="00463184" w:rsidP="000E6CBA">
            <w:pPr>
              <w:autoSpaceDE w:val="0"/>
              <w:autoSpaceDN w:val="0"/>
              <w:adjustRightInd w:val="0"/>
              <w:rPr>
                <w:rFonts w:cs="Arial"/>
                <w:b/>
                <w:bCs/>
                <w:color w:val="000000" w:themeColor="text1"/>
              </w:rPr>
            </w:pPr>
            <w:r w:rsidRPr="0F103431">
              <w:rPr>
                <w:rFonts w:cs="Arial"/>
                <w:b/>
                <w:bCs/>
                <w:color w:val="000000" w:themeColor="text1"/>
              </w:rPr>
              <w:t>Mindestvoraussetzungen:</w:t>
            </w:r>
          </w:p>
          <w:p w14:paraId="67E1CE87" w14:textId="77777777" w:rsidR="00463184" w:rsidRPr="00EA4E48" w:rsidRDefault="00463184" w:rsidP="000E6CBA">
            <w:pPr>
              <w:autoSpaceDE w:val="0"/>
              <w:autoSpaceDN w:val="0"/>
              <w:adjustRightInd w:val="0"/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</w:pPr>
            <w:r w:rsidRPr="0F103431">
              <w:rPr>
                <w:rFonts w:cs="Arial"/>
                <w:i/>
                <w:iCs/>
                <w:color w:val="000000" w:themeColor="text1"/>
                <w:sz w:val="18"/>
                <w:szCs w:val="18"/>
              </w:rPr>
              <w:t>(zum Nachweis der Eignung muss die Angabe mit „ja“ bestätigt worden sein.)</w:t>
            </w:r>
          </w:p>
          <w:p w14:paraId="5CBCFE5D" w14:textId="77777777" w:rsidR="00463184" w:rsidRPr="005C2406" w:rsidRDefault="00463184" w:rsidP="000E6CBA">
            <w:pPr>
              <w:spacing w:line="288" w:lineRule="auto"/>
              <w:rPr>
                <w:rFonts w:cs="Arial"/>
              </w:rPr>
            </w:pPr>
          </w:p>
        </w:tc>
        <w:tc>
          <w:tcPr>
            <w:tcW w:w="5827" w:type="dxa"/>
          </w:tcPr>
          <w:p w14:paraId="59771026" w14:textId="77777777" w:rsidR="00463184" w:rsidRPr="005C2406" w:rsidRDefault="00463184" w:rsidP="000E6CBA">
            <w:pPr>
              <w:spacing w:line="288" w:lineRule="auto"/>
              <w:rPr>
                <w:rFonts w:cs="Arial"/>
              </w:rPr>
            </w:pPr>
          </w:p>
          <w:p w14:paraId="47B35DE4" w14:textId="77777777" w:rsidR="00463184" w:rsidRDefault="00463184" w:rsidP="000E6CBA">
            <w:pPr>
              <w:pStyle w:val="Listenabsatz"/>
              <w:numPr>
                <w:ilvl w:val="0"/>
                <w:numId w:val="0"/>
              </w:numPr>
              <w:autoSpaceDE w:val="0"/>
              <w:autoSpaceDN w:val="0"/>
              <w:adjustRightInd w:val="0"/>
              <w:spacing w:before="0"/>
            </w:pPr>
            <w:r>
              <w:t>Der Mitarbeiter hat in den letzten 3 Jahren (Stichtag ist der Ablauf der Angebotsfrist</w:t>
            </w:r>
            <w:r w:rsidRPr="00A67EB5">
              <w:t xml:space="preserve">) Erfahrungen bei der Schulung von Administratoren </w:t>
            </w:r>
            <w:r>
              <w:t xml:space="preserve">und Anwendern </w:t>
            </w:r>
            <w:r w:rsidRPr="00A67EB5">
              <w:t>für die angebotene MFT-Lösung gesammelt.</w:t>
            </w:r>
          </w:p>
          <w:p w14:paraId="4725D6BC" w14:textId="77777777" w:rsidR="00463184" w:rsidRPr="005C2406" w:rsidRDefault="00463184" w:rsidP="000E6CBA">
            <w:pPr>
              <w:spacing w:line="288" w:lineRule="auto"/>
              <w:rPr>
                <w:rFonts w:cs="Arial"/>
              </w:rPr>
            </w:pPr>
          </w:p>
          <w:p w14:paraId="11ABBB26" w14:textId="77777777" w:rsidR="00463184" w:rsidRPr="005C2406" w:rsidRDefault="00A63399" w:rsidP="000E6CBA">
            <w:pPr>
              <w:spacing w:line="288" w:lineRule="auto"/>
              <w:rPr>
                <w:rFonts w:cs="Arial"/>
              </w:rPr>
            </w:pPr>
            <w:sdt>
              <w:sdtPr>
                <w:rPr>
                  <w:rFonts w:cs="Arial"/>
                  <w:szCs w:val="20"/>
                </w:rPr>
                <w:id w:val="95044102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63184" w:rsidRPr="00B13E4B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463184" w:rsidRPr="0F103431">
              <w:rPr>
                <w:rFonts w:cs="Arial"/>
              </w:rPr>
              <w:t xml:space="preserve"> ja</w:t>
            </w:r>
            <w:r w:rsidR="00463184" w:rsidRPr="00C65091">
              <w:rPr>
                <w:rFonts w:cs="Arial"/>
                <w:szCs w:val="20"/>
              </w:rPr>
              <w:tab/>
            </w:r>
            <w:r w:rsidR="00463184" w:rsidRPr="00C65091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-125943677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63184" w:rsidRPr="00B13E4B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463184" w:rsidRPr="0F103431">
              <w:rPr>
                <w:rFonts w:cs="Arial"/>
              </w:rPr>
              <w:t xml:space="preserve"> nein</w:t>
            </w:r>
          </w:p>
          <w:p w14:paraId="043753E9" w14:textId="77777777" w:rsidR="00463184" w:rsidRPr="005C2406" w:rsidRDefault="00463184" w:rsidP="000E6CBA">
            <w:pPr>
              <w:spacing w:line="288" w:lineRule="auto"/>
              <w:rPr>
                <w:rFonts w:cs="Arial"/>
              </w:rPr>
            </w:pPr>
          </w:p>
        </w:tc>
      </w:tr>
    </w:tbl>
    <w:p w14:paraId="31978198" w14:textId="77777777" w:rsidR="00463184" w:rsidRPr="00495AB1" w:rsidRDefault="00463184" w:rsidP="00495AB1">
      <w:pPr>
        <w:rPr>
          <w:rFonts w:cs="Arial"/>
        </w:rPr>
      </w:pPr>
    </w:p>
    <w:sectPr w:rsidR="00463184" w:rsidRPr="00495AB1" w:rsidSect="005C7C2A">
      <w:headerReference w:type="even" r:id="rId12"/>
      <w:headerReference w:type="default" r:id="rId13"/>
      <w:footerReference w:type="even" r:id="rId14"/>
      <w:footerReference w:type="default" r:id="rId15"/>
      <w:headerReference w:type="first" r:id="rId16"/>
      <w:footerReference w:type="first" r:id="rId17"/>
      <w:pgSz w:w="11906" w:h="16838"/>
      <w:pgMar w:top="2835" w:right="1418" w:bottom="1418" w:left="1418" w:header="851" w:footer="567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12086BB3" w14:textId="77777777" w:rsidR="007E0127" w:rsidRDefault="007E0127" w:rsidP="005C7C2A">
      <w:r>
        <w:separator/>
      </w:r>
    </w:p>
  </w:endnote>
  <w:endnote w:type="continuationSeparator" w:id="0">
    <w:p w14:paraId="0C4B2868" w14:textId="77777777" w:rsidR="007E0127" w:rsidRDefault="007E0127" w:rsidP="005C7C2A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vantGarde halb fett">
    <w:altName w:val="Calibri"/>
    <w:charset w:val="00"/>
    <w:family w:val="auto"/>
    <w:pitch w:val="variable"/>
    <w:sig w:usb0="A000002F" w:usb1="1000004A" w:usb2="00000000" w:usb3="00000000" w:csb0="00000093" w:csb1="00000000"/>
  </w:font>
  <w:font w:name="Helvetica leicht">
    <w:altName w:val="Arial"/>
    <w:charset w:val="00"/>
    <w:family w:val="auto"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9B27EEA" w14:textId="77777777" w:rsidR="002645BA" w:rsidRDefault="002645BA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B606316" w14:textId="102B7C62" w:rsidR="005C7C2A" w:rsidRPr="003F2B75" w:rsidRDefault="00A63399" w:rsidP="003F2B75">
    <w:pPr>
      <w:pStyle w:val="Fuzeile"/>
      <w:rPr>
        <w:rFonts w:cs="Arial"/>
        <w:b/>
      </w:rPr>
    </w:pPr>
    <w:sdt>
      <w:sdtPr>
        <w:rPr>
          <w:rFonts w:cs="Arial"/>
          <w:b/>
          <w:szCs w:val="16"/>
        </w:rPr>
        <w:alias w:val="Betreff"/>
        <w:tag w:val=""/>
        <w:id w:val="1868718375"/>
        <w:placeholder>
          <w:docPart w:val="9989F61AF33149B5BE11224B1F9B47B6"/>
        </w:placeholder>
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<w:text/>
      </w:sdtPr>
      <w:sdtEndPr/>
      <w:sdtContent>
        <w:r w:rsidR="002645BA">
          <w:rPr>
            <w:rFonts w:cs="Arial"/>
            <w:b/>
            <w:szCs w:val="16"/>
          </w:rPr>
          <w:t>25-08734</w:t>
        </w:r>
      </w:sdtContent>
    </w:sdt>
    <w:r w:rsidR="003F2B75" w:rsidRPr="00A86D34">
      <w:rPr>
        <w:rFonts w:cs="Arial"/>
        <w:b/>
        <w:szCs w:val="16"/>
      </w:rPr>
      <w:tab/>
    </w:r>
    <w:sdt>
      <w:sdtPr>
        <w:rPr>
          <w:rFonts w:cs="Arial"/>
          <w:b/>
        </w:rPr>
        <w:alias w:val="Titel"/>
        <w:tag w:val=""/>
        <w:id w:val="1821303557"/>
        <w:placeholder>
          <w:docPart w:val="513F195C798A4F36AA49F4E6232E4B97"/>
        </w:placeholder>
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<w:text/>
      </w:sdtPr>
      <w:sdtEndPr/>
      <w:sdtContent>
        <w:r w:rsidR="00672E6C">
          <w:rPr>
            <w:rFonts w:cs="Arial"/>
            <w:b/>
          </w:rPr>
          <w:t>MFT-Lösung</w:t>
        </w:r>
      </w:sdtContent>
    </w:sdt>
    <w:r w:rsidR="003F2B75" w:rsidRPr="00A86D34">
      <w:rPr>
        <w:rFonts w:cs="Arial"/>
        <w:b/>
        <w:szCs w:val="16"/>
      </w:rPr>
      <w:tab/>
      <w:t xml:space="preserve">Seite </w:t>
    </w:r>
    <w:r w:rsidR="003F2B75" w:rsidRPr="00A86D34">
      <w:rPr>
        <w:rFonts w:cs="Arial"/>
        <w:b/>
        <w:szCs w:val="16"/>
      </w:rPr>
      <w:fldChar w:fldCharType="begin"/>
    </w:r>
    <w:r w:rsidR="003F2B75" w:rsidRPr="00A86D34">
      <w:rPr>
        <w:rFonts w:cs="Arial"/>
        <w:b/>
        <w:szCs w:val="16"/>
      </w:rPr>
      <w:instrText>PAGE</w:instrText>
    </w:r>
    <w:r w:rsidR="003F2B75" w:rsidRPr="00A86D34">
      <w:rPr>
        <w:rFonts w:cs="Arial"/>
        <w:b/>
        <w:szCs w:val="16"/>
      </w:rPr>
      <w:fldChar w:fldCharType="separate"/>
    </w:r>
    <w:r w:rsidR="00A20DEB">
      <w:rPr>
        <w:rFonts w:cs="Arial"/>
        <w:b/>
        <w:noProof/>
        <w:szCs w:val="16"/>
      </w:rPr>
      <w:t>1</w:t>
    </w:r>
    <w:r w:rsidR="003F2B75" w:rsidRPr="00A86D34">
      <w:rPr>
        <w:rFonts w:cs="Arial"/>
        <w:b/>
        <w:szCs w:val="16"/>
      </w:rPr>
      <w:fldChar w:fldCharType="end"/>
    </w:r>
    <w:r w:rsidR="003F2B75" w:rsidRPr="00A86D34">
      <w:rPr>
        <w:rFonts w:cs="Arial"/>
        <w:b/>
        <w:szCs w:val="16"/>
      </w:rPr>
      <w:t xml:space="preserve"> von </w:t>
    </w:r>
    <w:r w:rsidR="003F2B75" w:rsidRPr="00A86D34">
      <w:rPr>
        <w:rFonts w:cs="Arial"/>
        <w:b/>
        <w:szCs w:val="16"/>
      </w:rPr>
      <w:fldChar w:fldCharType="begin"/>
    </w:r>
    <w:r w:rsidR="003F2B75" w:rsidRPr="00A86D34">
      <w:rPr>
        <w:rFonts w:cs="Arial"/>
        <w:b/>
        <w:szCs w:val="16"/>
      </w:rPr>
      <w:instrText>NUMPAGES</w:instrText>
    </w:r>
    <w:r w:rsidR="003F2B75" w:rsidRPr="00A86D34">
      <w:rPr>
        <w:rFonts w:cs="Arial"/>
        <w:b/>
        <w:szCs w:val="16"/>
      </w:rPr>
      <w:fldChar w:fldCharType="separate"/>
    </w:r>
    <w:r w:rsidR="00A20DEB">
      <w:rPr>
        <w:rFonts w:cs="Arial"/>
        <w:b/>
        <w:noProof/>
        <w:szCs w:val="16"/>
      </w:rPr>
      <w:t>3</w:t>
    </w:r>
    <w:r w:rsidR="003F2B75" w:rsidRPr="00A86D34">
      <w:rPr>
        <w:rFonts w:cs="Arial"/>
        <w:b/>
        <w:szCs w:val="16"/>
      </w:rP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94F47FC" w14:textId="77777777" w:rsidR="002645BA" w:rsidRDefault="002645BA">
    <w:pPr>
      <w:pStyle w:val="Fuzeile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84E0FD1" w14:textId="77777777" w:rsidR="007E0127" w:rsidRDefault="007E0127" w:rsidP="005C7C2A">
      <w:r>
        <w:separator/>
      </w:r>
    </w:p>
  </w:footnote>
  <w:footnote w:type="continuationSeparator" w:id="0">
    <w:p w14:paraId="6BDE45F2" w14:textId="77777777" w:rsidR="007E0127" w:rsidRDefault="007E0127" w:rsidP="005C7C2A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7AA3E5E" w14:textId="77777777" w:rsidR="002645BA" w:rsidRDefault="002645BA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4E5A238" w14:textId="31B84624" w:rsidR="005C7C2A" w:rsidRDefault="005C7C2A" w:rsidP="005C7C2A">
    <w:pPr>
      <w:pStyle w:val="Kopfzeile"/>
      <w:tabs>
        <w:tab w:val="clear" w:pos="4536"/>
        <w:tab w:val="center" w:pos="4820"/>
      </w:tabs>
      <w:jc w:val="both"/>
      <w:rPr>
        <w:rFonts w:cs="Arial"/>
        <w:b/>
        <w:noProof/>
      </w:rPr>
    </w:pPr>
    <w:r>
      <w:rPr>
        <w:rFonts w:cs="Arial"/>
        <w:b/>
        <w:noProof/>
      </w:rPr>
      <w:t xml:space="preserve">Anlage </w:t>
    </w:r>
    <w:r w:rsidR="0036610F">
      <w:rPr>
        <w:rFonts w:cs="Arial"/>
        <w:b/>
        <w:noProof/>
      </w:rPr>
      <w:t>E</w:t>
    </w:r>
    <w:r w:rsidR="001D6E6B">
      <w:rPr>
        <w:rFonts w:cs="Arial"/>
        <w:b/>
        <w:noProof/>
      </w:rPr>
      <w:t>1</w:t>
    </w:r>
  </w:p>
  <w:p w14:paraId="0EEC9FDF" w14:textId="44C31BB8" w:rsidR="002645BA" w:rsidRDefault="00EF16A5" w:rsidP="005C7C2A">
    <w:pPr>
      <w:pStyle w:val="Kopfzeile"/>
      <w:tabs>
        <w:tab w:val="clear" w:pos="4536"/>
        <w:tab w:val="center" w:pos="4820"/>
      </w:tabs>
      <w:jc w:val="both"/>
      <w:rPr>
        <w:rFonts w:cs="Arial"/>
        <w:b/>
      </w:rPr>
    </w:pPr>
    <w:r>
      <w:rPr>
        <w:rFonts w:cs="Arial"/>
        <w:b/>
      </w:rPr>
      <w:fldChar w:fldCharType="begin"/>
    </w:r>
    <w:r>
      <w:rPr>
        <w:rFonts w:cs="Arial"/>
        <w:b/>
      </w:rPr>
      <w:instrText xml:space="preserve"> KEYWORDS   \* MERGEFORMAT </w:instrText>
    </w:r>
    <w:r>
      <w:rPr>
        <w:rFonts w:cs="Arial"/>
        <w:b/>
      </w:rPr>
      <w:fldChar w:fldCharType="separate"/>
    </w:r>
    <w:r w:rsidR="00A63399">
      <w:rPr>
        <w:rFonts w:cs="Arial"/>
        <w:b/>
      </w:rPr>
      <w:t>Eigenerklärung zur Eignung</w:t>
    </w:r>
    <w:r>
      <w:rPr>
        <w:rFonts w:cs="Arial"/>
        <w:b/>
      </w:rPr>
      <w:fldChar w:fldCharType="end"/>
    </w:r>
  </w:p>
  <w:p w14:paraId="588D3361" w14:textId="74794EF0" w:rsidR="005C7C2A" w:rsidRPr="005C7C2A" w:rsidRDefault="005C7C2A" w:rsidP="005C7C2A">
    <w:pPr>
      <w:pStyle w:val="Kopfzeile"/>
      <w:tabs>
        <w:tab w:val="clear" w:pos="4536"/>
        <w:tab w:val="center" w:pos="4820"/>
      </w:tabs>
      <w:jc w:val="both"/>
      <w:rPr>
        <w:rFonts w:cs="Arial"/>
        <w:b/>
        <w:noProof/>
      </w:rPr>
    </w:pPr>
    <w:r w:rsidRPr="00DD1A64">
      <w:rPr>
        <w:rFonts w:cs="Arial"/>
        <w:b/>
        <w:noProof/>
      </w:rPr>
      <w:drawing>
        <wp:anchor distT="0" distB="0" distL="114300" distR="114300" simplePos="0" relativeHeight="251658240" behindDoc="0" locked="1" layoutInCell="1" allowOverlap="1" wp14:anchorId="5891E903" wp14:editId="70A5081B">
          <wp:simplePos x="0" y="0"/>
          <wp:positionH relativeFrom="leftMargin">
            <wp:posOffset>6120765</wp:posOffset>
          </wp:positionH>
          <wp:positionV relativeFrom="topMargin">
            <wp:posOffset>467995</wp:posOffset>
          </wp:positionV>
          <wp:extent cx="936000" cy="936000"/>
          <wp:effectExtent l="0" t="0" r="0" b="0"/>
          <wp:wrapNone/>
          <wp:docPr id="7" name="Bild 31"/>
          <wp:cNvGraphicFramePr>
            <a:graphicFrameLocks xmlns:a="http://schemas.openxmlformats.org/drawingml/2006/main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31" descr="LogoKlein"/>
                  <pic:cNvPicPr>
                    <a:picLocks noChangeAspect="1" noChangeArrowheads="1"/>
                  </pic:cNvPicPr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936000" cy="936000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2645BA">
      <w:rPr>
        <w:rFonts w:cs="Arial"/>
        <w:b/>
      </w:rPr>
      <w:t>Stand 13.05.2026</w: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8498DE3" w14:textId="77777777" w:rsidR="002645BA" w:rsidRDefault="002645BA">
    <w:pPr>
      <w:pStyle w:val="Kopfzeile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04F772F"/>
    <w:multiLevelType w:val="hybridMultilevel"/>
    <w:tmpl w:val="2B8E73B6"/>
    <w:lvl w:ilvl="0" w:tplc="04070001">
      <w:start w:val="1"/>
      <w:numFmt w:val="bullet"/>
      <w:lvlText w:val=""/>
      <w:lvlJc w:val="left"/>
      <w:pPr>
        <w:ind w:left="717" w:hanging="360"/>
      </w:pPr>
      <w:rPr>
        <w:rFonts w:ascii="Symbol" w:hAnsi="Symbol" w:hint="default"/>
      </w:rPr>
    </w:lvl>
    <w:lvl w:ilvl="1" w:tplc="04070003">
      <w:start w:val="1"/>
      <w:numFmt w:val="bullet"/>
      <w:lvlText w:val="o"/>
      <w:lvlJc w:val="left"/>
      <w:pPr>
        <w:ind w:left="1437" w:hanging="360"/>
      </w:pPr>
      <w:rPr>
        <w:rFonts w:ascii="Courier New" w:hAnsi="Courier New" w:cs="Courier New" w:hint="default"/>
      </w:rPr>
    </w:lvl>
    <w:lvl w:ilvl="2" w:tplc="04070005">
      <w:start w:val="1"/>
      <w:numFmt w:val="bullet"/>
      <w:lvlText w:val=""/>
      <w:lvlJc w:val="left"/>
      <w:pPr>
        <w:ind w:left="2157" w:hanging="360"/>
      </w:pPr>
      <w:rPr>
        <w:rFonts w:ascii="Wingdings" w:hAnsi="Wingdings" w:hint="default"/>
      </w:rPr>
    </w:lvl>
    <w:lvl w:ilvl="3" w:tplc="04070001">
      <w:start w:val="1"/>
      <w:numFmt w:val="bullet"/>
      <w:lvlText w:val=""/>
      <w:lvlJc w:val="left"/>
      <w:pPr>
        <w:ind w:left="2877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597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17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37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57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77" w:hanging="360"/>
      </w:pPr>
      <w:rPr>
        <w:rFonts w:ascii="Wingdings" w:hAnsi="Wingdings" w:hint="default"/>
      </w:rPr>
    </w:lvl>
  </w:abstractNum>
  <w:abstractNum w:abstractNumId="1" w15:restartNumberingAfterBreak="0">
    <w:nsid w:val="10B23A2A"/>
    <w:multiLevelType w:val="multilevel"/>
    <w:tmpl w:val="53CABBBC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2" w15:restartNumberingAfterBreak="0">
    <w:nsid w:val="146A6D11"/>
    <w:multiLevelType w:val="hybridMultilevel"/>
    <w:tmpl w:val="FC1C694E"/>
    <w:lvl w:ilvl="0" w:tplc="ACB4EA5E">
      <w:start w:val="1"/>
      <w:numFmt w:val="upperLetter"/>
      <w:lvlText w:val="%1."/>
      <w:lvlJc w:val="left"/>
      <w:pPr>
        <w:ind w:left="360" w:hanging="360"/>
      </w:pPr>
      <w:rPr>
        <w:rFonts w:hint="default"/>
      </w:rPr>
    </w:lvl>
    <w:lvl w:ilvl="1" w:tplc="04070019" w:tentative="1">
      <w:start w:val="1"/>
      <w:numFmt w:val="lowerLetter"/>
      <w:lvlText w:val="%2."/>
      <w:lvlJc w:val="left"/>
      <w:pPr>
        <w:ind w:left="1440" w:hanging="360"/>
      </w:pPr>
    </w:lvl>
    <w:lvl w:ilvl="2" w:tplc="0407001B" w:tentative="1">
      <w:start w:val="1"/>
      <w:numFmt w:val="lowerRoman"/>
      <w:lvlText w:val="%3."/>
      <w:lvlJc w:val="right"/>
      <w:pPr>
        <w:ind w:left="2160" w:hanging="180"/>
      </w:pPr>
    </w:lvl>
    <w:lvl w:ilvl="3" w:tplc="0407000F" w:tentative="1">
      <w:start w:val="1"/>
      <w:numFmt w:val="decimal"/>
      <w:lvlText w:val="%4."/>
      <w:lvlJc w:val="left"/>
      <w:pPr>
        <w:ind w:left="2880" w:hanging="360"/>
      </w:pPr>
    </w:lvl>
    <w:lvl w:ilvl="4" w:tplc="04070019" w:tentative="1">
      <w:start w:val="1"/>
      <w:numFmt w:val="lowerLetter"/>
      <w:lvlText w:val="%5."/>
      <w:lvlJc w:val="left"/>
      <w:pPr>
        <w:ind w:left="3600" w:hanging="360"/>
      </w:pPr>
    </w:lvl>
    <w:lvl w:ilvl="5" w:tplc="0407001B" w:tentative="1">
      <w:start w:val="1"/>
      <w:numFmt w:val="lowerRoman"/>
      <w:lvlText w:val="%6."/>
      <w:lvlJc w:val="right"/>
      <w:pPr>
        <w:ind w:left="4320" w:hanging="180"/>
      </w:pPr>
    </w:lvl>
    <w:lvl w:ilvl="6" w:tplc="0407000F" w:tentative="1">
      <w:start w:val="1"/>
      <w:numFmt w:val="decimal"/>
      <w:lvlText w:val="%7."/>
      <w:lvlJc w:val="left"/>
      <w:pPr>
        <w:ind w:left="5040" w:hanging="360"/>
      </w:pPr>
    </w:lvl>
    <w:lvl w:ilvl="7" w:tplc="04070019" w:tentative="1">
      <w:start w:val="1"/>
      <w:numFmt w:val="lowerLetter"/>
      <w:lvlText w:val="%8."/>
      <w:lvlJc w:val="left"/>
      <w:pPr>
        <w:ind w:left="5760" w:hanging="360"/>
      </w:pPr>
    </w:lvl>
    <w:lvl w:ilvl="8" w:tplc="04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174606E6"/>
    <w:multiLevelType w:val="multilevel"/>
    <w:tmpl w:val="05504FEE"/>
    <w:lvl w:ilvl="0">
      <w:start w:val="1"/>
      <w:numFmt w:val="decimal"/>
      <w:pStyle w:val="berschrift1"/>
      <w:lvlText w:val="%1."/>
      <w:lvlJc w:val="left"/>
      <w:pPr>
        <w:ind w:left="0" w:firstLine="0"/>
      </w:pPr>
      <w:rPr>
        <w:b/>
      </w:rPr>
    </w:lvl>
    <w:lvl w:ilvl="1">
      <w:start w:val="1"/>
      <w:numFmt w:val="upperLetter"/>
      <w:lvlText w:val="%2."/>
      <w:lvlJc w:val="left"/>
      <w:pPr>
        <w:ind w:left="720" w:firstLine="0"/>
      </w:pPr>
    </w:lvl>
    <w:lvl w:ilvl="2">
      <w:start w:val="1"/>
      <w:numFmt w:val="decimal"/>
      <w:lvlText w:val="%3."/>
      <w:lvlJc w:val="left"/>
      <w:pPr>
        <w:ind w:left="1440" w:firstLine="0"/>
      </w:pPr>
    </w:lvl>
    <w:lvl w:ilvl="3">
      <w:start w:val="1"/>
      <w:numFmt w:val="lowerLetter"/>
      <w:lvlText w:val="%4)"/>
      <w:lvlJc w:val="left"/>
      <w:pPr>
        <w:ind w:left="2160" w:firstLine="0"/>
      </w:pPr>
    </w:lvl>
    <w:lvl w:ilvl="4">
      <w:start w:val="1"/>
      <w:numFmt w:val="decimal"/>
      <w:lvlText w:val="(%5)"/>
      <w:lvlJc w:val="left"/>
      <w:pPr>
        <w:ind w:left="2880" w:firstLine="0"/>
      </w:pPr>
    </w:lvl>
    <w:lvl w:ilvl="5">
      <w:start w:val="1"/>
      <w:numFmt w:val="lowerLetter"/>
      <w:lvlText w:val="(%6)"/>
      <w:lvlJc w:val="left"/>
      <w:pPr>
        <w:ind w:left="3600" w:firstLine="0"/>
      </w:pPr>
    </w:lvl>
    <w:lvl w:ilvl="6">
      <w:start w:val="1"/>
      <w:numFmt w:val="lowerRoman"/>
      <w:lvlText w:val="(%7)"/>
      <w:lvlJc w:val="left"/>
      <w:pPr>
        <w:ind w:left="4320" w:firstLine="0"/>
      </w:pPr>
    </w:lvl>
    <w:lvl w:ilvl="7">
      <w:start w:val="1"/>
      <w:numFmt w:val="lowerLetter"/>
      <w:lvlText w:val="(%8)"/>
      <w:lvlJc w:val="left"/>
      <w:pPr>
        <w:ind w:left="5040" w:firstLine="0"/>
      </w:pPr>
    </w:lvl>
    <w:lvl w:ilvl="8">
      <w:start w:val="1"/>
      <w:numFmt w:val="lowerRoman"/>
      <w:lvlText w:val="(%9)"/>
      <w:lvlJc w:val="left"/>
      <w:pPr>
        <w:ind w:left="5760" w:firstLine="0"/>
      </w:pPr>
    </w:lvl>
  </w:abstractNum>
  <w:abstractNum w:abstractNumId="4" w15:restartNumberingAfterBreak="0">
    <w:nsid w:val="23151619"/>
    <w:multiLevelType w:val="hybridMultilevel"/>
    <w:tmpl w:val="92621E34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26B770C3"/>
    <w:multiLevelType w:val="hybridMultilevel"/>
    <w:tmpl w:val="5C6C1016"/>
    <w:lvl w:ilvl="0" w:tplc="B8F4EF90">
      <w:start w:val="1"/>
      <w:numFmt w:val="bullet"/>
      <w:pStyle w:val="Listemark1"/>
      <w:lvlText w:val=""/>
      <w:lvlJc w:val="left"/>
      <w:pPr>
        <w:tabs>
          <w:tab w:val="num" w:pos="1418"/>
        </w:tabs>
        <w:ind w:left="1418" w:hanging="567"/>
      </w:pPr>
      <w:rPr>
        <w:rFonts w:ascii="Symbol" w:hAnsi="Symbol" w:hint="default"/>
        <w:color w:val="auto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28631837"/>
    <w:multiLevelType w:val="hybridMultilevel"/>
    <w:tmpl w:val="2DCE8BD6"/>
    <w:lvl w:ilvl="0" w:tplc="1E9496F8">
      <w:start w:val="1"/>
      <w:numFmt w:val="bullet"/>
      <w:pStyle w:val="Listenabsatz"/>
      <w:lvlText w:val="-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2F103198"/>
    <w:multiLevelType w:val="hybridMultilevel"/>
    <w:tmpl w:val="9120FA70"/>
    <w:lvl w:ilvl="0" w:tplc="4288E7A2">
      <w:start w:val="1"/>
      <w:numFmt w:val="bullet"/>
      <w:lvlText w:val="-"/>
      <w:lvlJc w:val="left"/>
      <w:pPr>
        <w:ind w:left="785" w:hanging="360"/>
      </w:pPr>
      <w:rPr>
        <w:rFonts w:ascii="Symbol" w:hAnsi="Symbol" w:hint="default"/>
      </w:rPr>
    </w:lvl>
    <w:lvl w:ilvl="1" w:tplc="4288E7A2">
      <w:start w:val="1"/>
      <w:numFmt w:val="bullet"/>
      <w:lvlText w:val="-"/>
      <w:lvlJc w:val="left"/>
      <w:pPr>
        <w:ind w:left="1080" w:hanging="360"/>
      </w:pPr>
      <w:rPr>
        <w:rFonts w:ascii="Symbol" w:hAnsi="Symbol" w:hint="default"/>
      </w:rPr>
    </w:lvl>
    <w:lvl w:ilvl="2" w:tplc="0407001B">
      <w:start w:val="1"/>
      <w:numFmt w:val="lowerRoman"/>
      <w:lvlText w:val="%3."/>
      <w:lvlJc w:val="right"/>
      <w:pPr>
        <w:ind w:left="1800" w:hanging="180"/>
      </w:pPr>
    </w:lvl>
    <w:lvl w:ilvl="3" w:tplc="0407000F" w:tentative="1">
      <w:start w:val="1"/>
      <w:numFmt w:val="decimal"/>
      <w:lvlText w:val="%4."/>
      <w:lvlJc w:val="left"/>
      <w:pPr>
        <w:ind w:left="2520" w:hanging="360"/>
      </w:pPr>
    </w:lvl>
    <w:lvl w:ilvl="4" w:tplc="04070019" w:tentative="1">
      <w:start w:val="1"/>
      <w:numFmt w:val="lowerLetter"/>
      <w:lvlText w:val="%5."/>
      <w:lvlJc w:val="left"/>
      <w:pPr>
        <w:ind w:left="3240" w:hanging="360"/>
      </w:pPr>
    </w:lvl>
    <w:lvl w:ilvl="5" w:tplc="0407001B" w:tentative="1">
      <w:start w:val="1"/>
      <w:numFmt w:val="lowerRoman"/>
      <w:lvlText w:val="%6."/>
      <w:lvlJc w:val="right"/>
      <w:pPr>
        <w:ind w:left="3960" w:hanging="180"/>
      </w:pPr>
    </w:lvl>
    <w:lvl w:ilvl="6" w:tplc="0407000F" w:tentative="1">
      <w:start w:val="1"/>
      <w:numFmt w:val="decimal"/>
      <w:lvlText w:val="%7."/>
      <w:lvlJc w:val="left"/>
      <w:pPr>
        <w:ind w:left="4680" w:hanging="360"/>
      </w:pPr>
    </w:lvl>
    <w:lvl w:ilvl="7" w:tplc="04070019" w:tentative="1">
      <w:start w:val="1"/>
      <w:numFmt w:val="lowerLetter"/>
      <w:lvlText w:val="%8."/>
      <w:lvlJc w:val="left"/>
      <w:pPr>
        <w:ind w:left="5400" w:hanging="360"/>
      </w:pPr>
    </w:lvl>
    <w:lvl w:ilvl="8" w:tplc="0407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8" w15:restartNumberingAfterBreak="0">
    <w:nsid w:val="3FE32706"/>
    <w:multiLevelType w:val="multilevel"/>
    <w:tmpl w:val="B3E4D39E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9" w15:restartNumberingAfterBreak="0">
    <w:nsid w:val="4B413CA8"/>
    <w:multiLevelType w:val="hybridMultilevel"/>
    <w:tmpl w:val="38EE49CA"/>
    <w:lvl w:ilvl="0" w:tplc="0407000F">
      <w:start w:val="1"/>
      <w:numFmt w:val="bullet"/>
      <w:pStyle w:val="Listemark3"/>
      <w:lvlText w:val=""/>
      <w:lvlJc w:val="left"/>
      <w:pPr>
        <w:tabs>
          <w:tab w:val="num" w:pos="1701"/>
        </w:tabs>
        <w:ind w:left="1701" w:hanging="567"/>
      </w:pPr>
      <w:rPr>
        <w:rFonts w:ascii="Symbol" w:hAnsi="Symbol" w:hint="default"/>
        <w:color w:val="auto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4E19688D"/>
    <w:multiLevelType w:val="multilevel"/>
    <w:tmpl w:val="4CA4BB64"/>
    <w:lvl w:ilvl="0">
      <w:start w:val="1"/>
      <w:numFmt w:val="decimal"/>
      <w:lvlText w:val="%1."/>
      <w:lvlJc w:val="left"/>
      <w:pPr>
        <w:ind w:left="786" w:hanging="360"/>
      </w:pPr>
      <w:rPr>
        <w:rFonts w:hint="default"/>
      </w:rPr>
    </w:lvl>
    <w:lvl w:ilvl="1">
      <w:start w:val="1"/>
      <w:numFmt w:val="decimal"/>
      <w:pStyle w:val="berschrift2"/>
      <w:lvlText w:val="%1.%2."/>
      <w:lvlJc w:val="left"/>
      <w:pPr>
        <w:ind w:left="792" w:hanging="432"/>
      </w:pPr>
      <w:rPr>
        <w:rFonts w:ascii="Arial" w:hAnsi="Arial" w:cs="Arial" w:hint="default"/>
        <w:b/>
      </w:rPr>
    </w:lvl>
    <w:lvl w:ilvl="2">
      <w:start w:val="1"/>
      <w:numFmt w:val="decimal"/>
      <w:pStyle w:val="berschrift3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pStyle w:val="berschrift4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pStyle w:val="berschrift5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pStyle w:val="berschrift6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pStyle w:val="berschrift7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pStyle w:val="berschrift8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pStyle w:val="berschrift9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11" w15:restartNumberingAfterBreak="0">
    <w:nsid w:val="52A957D4"/>
    <w:multiLevelType w:val="multilevel"/>
    <w:tmpl w:val="41769BB0"/>
    <w:lvl w:ilvl="0">
      <w:start w:val="1"/>
      <w:numFmt w:val="lowerLetter"/>
      <w:lvlText w:val="%1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2">
      <w:start w:val="1"/>
      <w:numFmt w:val="lowerLetter"/>
      <w:lvlText w:val="%3.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3">
      <w:start w:val="1"/>
      <w:numFmt w:val="lowerLetter"/>
      <w:lvlText w:val="%4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  <w:rPr>
        <w:rFonts w:hint="default"/>
      </w:rPr>
    </w:lvl>
    <w:lvl w:ilvl="5">
      <w:start w:val="1"/>
      <w:numFmt w:val="lowerLetter"/>
      <w:lvlText w:val="%6."/>
      <w:lvlJc w:val="left"/>
      <w:pPr>
        <w:tabs>
          <w:tab w:val="num" w:pos="4320"/>
        </w:tabs>
        <w:ind w:left="4320" w:hanging="360"/>
      </w:pPr>
      <w:rPr>
        <w:rFonts w:hint="default"/>
      </w:rPr>
    </w:lvl>
    <w:lvl w:ilvl="6">
      <w:start w:val="1"/>
      <w:numFmt w:val="lowerLetter"/>
      <w:lvlText w:val="%7."/>
      <w:lvlJc w:val="left"/>
      <w:pPr>
        <w:tabs>
          <w:tab w:val="num" w:pos="5040"/>
        </w:tabs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  <w:rPr>
        <w:rFonts w:hint="default"/>
      </w:rPr>
    </w:lvl>
    <w:lvl w:ilvl="8">
      <w:start w:val="1"/>
      <w:numFmt w:val="lowerLetter"/>
      <w:lvlText w:val="%9."/>
      <w:lvlJc w:val="left"/>
      <w:pPr>
        <w:tabs>
          <w:tab w:val="num" w:pos="6480"/>
        </w:tabs>
        <w:ind w:left="6480" w:hanging="360"/>
      </w:pPr>
      <w:rPr>
        <w:rFonts w:hint="default"/>
      </w:rPr>
    </w:lvl>
  </w:abstractNum>
  <w:abstractNum w:abstractNumId="12" w15:restartNumberingAfterBreak="0">
    <w:nsid w:val="54A46BA3"/>
    <w:multiLevelType w:val="hybridMultilevel"/>
    <w:tmpl w:val="4AF64CC6"/>
    <w:lvl w:ilvl="0" w:tplc="668C6792">
      <w:start w:val="1"/>
      <w:numFmt w:val="bullet"/>
      <w:pStyle w:val="TextBullets"/>
      <w:lvlText w:val=""/>
      <w:lvlJc w:val="left"/>
      <w:pPr>
        <w:tabs>
          <w:tab w:val="num" w:pos="360"/>
        </w:tabs>
        <w:ind w:left="255" w:hanging="255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5C2F3040"/>
    <w:multiLevelType w:val="multilevel"/>
    <w:tmpl w:val="41769BB0"/>
    <w:lvl w:ilvl="0">
      <w:start w:val="1"/>
      <w:numFmt w:val="lowerLetter"/>
      <w:lvlText w:val="%1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2">
      <w:start w:val="1"/>
      <w:numFmt w:val="lowerLetter"/>
      <w:lvlText w:val="%3.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3">
      <w:start w:val="1"/>
      <w:numFmt w:val="lowerLetter"/>
      <w:lvlText w:val="%4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  <w:rPr>
        <w:rFonts w:hint="default"/>
      </w:rPr>
    </w:lvl>
    <w:lvl w:ilvl="5">
      <w:start w:val="1"/>
      <w:numFmt w:val="lowerLetter"/>
      <w:lvlText w:val="%6."/>
      <w:lvlJc w:val="left"/>
      <w:pPr>
        <w:tabs>
          <w:tab w:val="num" w:pos="4320"/>
        </w:tabs>
        <w:ind w:left="4320" w:hanging="360"/>
      </w:pPr>
      <w:rPr>
        <w:rFonts w:hint="default"/>
      </w:rPr>
    </w:lvl>
    <w:lvl w:ilvl="6">
      <w:start w:val="1"/>
      <w:numFmt w:val="lowerLetter"/>
      <w:lvlText w:val="%7."/>
      <w:lvlJc w:val="left"/>
      <w:pPr>
        <w:tabs>
          <w:tab w:val="num" w:pos="5040"/>
        </w:tabs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  <w:rPr>
        <w:rFonts w:hint="default"/>
      </w:rPr>
    </w:lvl>
    <w:lvl w:ilvl="8">
      <w:start w:val="1"/>
      <w:numFmt w:val="lowerLetter"/>
      <w:lvlText w:val="%9."/>
      <w:lvlJc w:val="left"/>
      <w:pPr>
        <w:tabs>
          <w:tab w:val="num" w:pos="6480"/>
        </w:tabs>
        <w:ind w:left="6480" w:hanging="360"/>
      </w:pPr>
      <w:rPr>
        <w:rFonts w:hint="default"/>
      </w:rPr>
    </w:lvl>
  </w:abstractNum>
  <w:abstractNum w:abstractNumId="14" w15:restartNumberingAfterBreak="0">
    <w:nsid w:val="5E41290E"/>
    <w:multiLevelType w:val="hybridMultilevel"/>
    <w:tmpl w:val="0ED8D544"/>
    <w:lvl w:ilvl="0" w:tplc="FFFFFFFF">
      <w:start w:val="10"/>
      <w:numFmt w:val="bullet"/>
      <w:lvlText w:val="-"/>
      <w:lvlJc w:val="left"/>
      <w:pPr>
        <w:ind w:left="1065" w:hanging="360"/>
      </w:pPr>
      <w:rPr>
        <w:rFonts w:ascii="Arial" w:hAnsi="Arial" w:hint="default"/>
        <w:color w:val="000000"/>
      </w:rPr>
    </w:lvl>
    <w:lvl w:ilvl="1" w:tplc="04070003" w:tentative="1">
      <w:start w:val="1"/>
      <w:numFmt w:val="bullet"/>
      <w:lvlText w:val="o"/>
      <w:lvlJc w:val="left"/>
      <w:pPr>
        <w:ind w:left="1785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505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225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945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665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385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105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825" w:hanging="360"/>
      </w:pPr>
      <w:rPr>
        <w:rFonts w:ascii="Wingdings" w:hAnsi="Wingdings" w:hint="default"/>
      </w:rPr>
    </w:lvl>
  </w:abstractNum>
  <w:abstractNum w:abstractNumId="15" w15:restartNumberingAfterBreak="0">
    <w:nsid w:val="625E7F5E"/>
    <w:multiLevelType w:val="hybridMultilevel"/>
    <w:tmpl w:val="CA827BA2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68B23DD0"/>
    <w:multiLevelType w:val="hybridMultilevel"/>
    <w:tmpl w:val="16F62F42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70FB25B5"/>
    <w:multiLevelType w:val="hybridMultilevel"/>
    <w:tmpl w:val="A1920DD6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43336031">
    <w:abstractNumId w:val="10"/>
  </w:num>
  <w:num w:numId="2" w16cid:durableId="343173602">
    <w:abstractNumId w:val="6"/>
  </w:num>
  <w:num w:numId="3" w16cid:durableId="1888757169">
    <w:abstractNumId w:val="12"/>
  </w:num>
  <w:num w:numId="4" w16cid:durableId="1692997590">
    <w:abstractNumId w:val="3"/>
  </w:num>
  <w:num w:numId="5" w16cid:durableId="751777138">
    <w:abstractNumId w:val="7"/>
  </w:num>
  <w:num w:numId="6" w16cid:durableId="15349553">
    <w:abstractNumId w:val="5"/>
  </w:num>
  <w:num w:numId="7" w16cid:durableId="577717862">
    <w:abstractNumId w:val="17"/>
  </w:num>
  <w:num w:numId="8" w16cid:durableId="1189636093">
    <w:abstractNumId w:val="0"/>
  </w:num>
  <w:num w:numId="9" w16cid:durableId="639766487">
    <w:abstractNumId w:val="9"/>
  </w:num>
  <w:num w:numId="10" w16cid:durableId="2074305345">
    <w:abstractNumId w:val="15"/>
  </w:num>
  <w:num w:numId="11" w16cid:durableId="1574270953">
    <w:abstractNumId w:val="1"/>
  </w:num>
  <w:num w:numId="12" w16cid:durableId="361323565">
    <w:abstractNumId w:val="16"/>
  </w:num>
  <w:num w:numId="13" w16cid:durableId="2121994172">
    <w:abstractNumId w:val="8"/>
  </w:num>
  <w:num w:numId="14" w16cid:durableId="1671834603">
    <w:abstractNumId w:val="14"/>
  </w:num>
  <w:num w:numId="15" w16cid:durableId="1974359831">
    <w:abstractNumId w:val="13"/>
  </w:num>
  <w:num w:numId="16" w16cid:durableId="759719863">
    <w:abstractNumId w:val="11"/>
  </w:num>
  <w:num w:numId="17" w16cid:durableId="350106595">
    <w:abstractNumId w:val="6"/>
  </w:num>
  <w:num w:numId="18" w16cid:durableId="1560633473">
    <w:abstractNumId w:val="2"/>
  </w:num>
  <w:num w:numId="19" w16cid:durableId="1462260358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50"/>
  <w:defaultTabStop w:val="708"/>
  <w:hyphenationZone w:val="425"/>
  <w:characterSpacingControl w:val="doNotCompress"/>
  <w:hdrShapeDefaults>
    <o:shapedefaults v:ext="edit" spidmax="38913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5C7C2A"/>
    <w:rsid w:val="00001C79"/>
    <w:rsid w:val="00014FA3"/>
    <w:rsid w:val="00035B3E"/>
    <w:rsid w:val="00047C1C"/>
    <w:rsid w:val="000834E4"/>
    <w:rsid w:val="000B76EF"/>
    <w:rsid w:val="000D4EBC"/>
    <w:rsid w:val="000F002C"/>
    <w:rsid w:val="000F79BB"/>
    <w:rsid w:val="001106E0"/>
    <w:rsid w:val="00145C00"/>
    <w:rsid w:val="00187835"/>
    <w:rsid w:val="0019669E"/>
    <w:rsid w:val="001C1AF4"/>
    <w:rsid w:val="001C66F4"/>
    <w:rsid w:val="001D2133"/>
    <w:rsid w:val="001D6E6B"/>
    <w:rsid w:val="001F63BE"/>
    <w:rsid w:val="00203876"/>
    <w:rsid w:val="00212DF8"/>
    <w:rsid w:val="00217E26"/>
    <w:rsid w:val="00236F11"/>
    <w:rsid w:val="002602F5"/>
    <w:rsid w:val="002645BA"/>
    <w:rsid w:val="00266187"/>
    <w:rsid w:val="002838F1"/>
    <w:rsid w:val="00291CAC"/>
    <w:rsid w:val="002B7D54"/>
    <w:rsid w:val="002E1E0A"/>
    <w:rsid w:val="002E5773"/>
    <w:rsid w:val="002F48A3"/>
    <w:rsid w:val="0036610F"/>
    <w:rsid w:val="003834B7"/>
    <w:rsid w:val="003F2B75"/>
    <w:rsid w:val="00412DBD"/>
    <w:rsid w:val="004260EA"/>
    <w:rsid w:val="00443E0B"/>
    <w:rsid w:val="00463184"/>
    <w:rsid w:val="004820F5"/>
    <w:rsid w:val="0049400C"/>
    <w:rsid w:val="00495AB1"/>
    <w:rsid w:val="004C2247"/>
    <w:rsid w:val="004C3E1D"/>
    <w:rsid w:val="004C44D3"/>
    <w:rsid w:val="004E36E0"/>
    <w:rsid w:val="00505601"/>
    <w:rsid w:val="00510B67"/>
    <w:rsid w:val="00517213"/>
    <w:rsid w:val="00524D83"/>
    <w:rsid w:val="00535CE1"/>
    <w:rsid w:val="0055370C"/>
    <w:rsid w:val="00560714"/>
    <w:rsid w:val="00567C3A"/>
    <w:rsid w:val="005804A4"/>
    <w:rsid w:val="0059506B"/>
    <w:rsid w:val="0059515B"/>
    <w:rsid w:val="005A641D"/>
    <w:rsid w:val="005C7101"/>
    <w:rsid w:val="005C7C2A"/>
    <w:rsid w:val="005F0FB9"/>
    <w:rsid w:val="005F4FBC"/>
    <w:rsid w:val="00616CC1"/>
    <w:rsid w:val="00672E6C"/>
    <w:rsid w:val="0069490F"/>
    <w:rsid w:val="006A4A24"/>
    <w:rsid w:val="006A54D8"/>
    <w:rsid w:val="00710F9E"/>
    <w:rsid w:val="0071735A"/>
    <w:rsid w:val="00722F9A"/>
    <w:rsid w:val="00775D79"/>
    <w:rsid w:val="00794B36"/>
    <w:rsid w:val="0079652B"/>
    <w:rsid w:val="007A4A11"/>
    <w:rsid w:val="007B1FF8"/>
    <w:rsid w:val="007E0127"/>
    <w:rsid w:val="008154D5"/>
    <w:rsid w:val="00833D9C"/>
    <w:rsid w:val="00845E7B"/>
    <w:rsid w:val="0086029D"/>
    <w:rsid w:val="00892A73"/>
    <w:rsid w:val="008D4C94"/>
    <w:rsid w:val="009418C7"/>
    <w:rsid w:val="00956F10"/>
    <w:rsid w:val="00965722"/>
    <w:rsid w:val="009835FF"/>
    <w:rsid w:val="009A11FD"/>
    <w:rsid w:val="009D67D3"/>
    <w:rsid w:val="00A07468"/>
    <w:rsid w:val="00A20DEB"/>
    <w:rsid w:val="00A2232D"/>
    <w:rsid w:val="00A6291A"/>
    <w:rsid w:val="00A63399"/>
    <w:rsid w:val="00A67EB5"/>
    <w:rsid w:val="00A7774F"/>
    <w:rsid w:val="00AA6278"/>
    <w:rsid w:val="00AD142F"/>
    <w:rsid w:val="00AE263F"/>
    <w:rsid w:val="00B030A3"/>
    <w:rsid w:val="00B83C61"/>
    <w:rsid w:val="00BA16CD"/>
    <w:rsid w:val="00C023FA"/>
    <w:rsid w:val="00C034DF"/>
    <w:rsid w:val="00C33C5F"/>
    <w:rsid w:val="00C44F2F"/>
    <w:rsid w:val="00C73320"/>
    <w:rsid w:val="00CA7357"/>
    <w:rsid w:val="00CA784B"/>
    <w:rsid w:val="00CB0D3A"/>
    <w:rsid w:val="00CB13AD"/>
    <w:rsid w:val="00D05D4A"/>
    <w:rsid w:val="00D1371D"/>
    <w:rsid w:val="00D54819"/>
    <w:rsid w:val="00D54DD9"/>
    <w:rsid w:val="00D713E2"/>
    <w:rsid w:val="00D7402F"/>
    <w:rsid w:val="00D7631A"/>
    <w:rsid w:val="00DA26BD"/>
    <w:rsid w:val="00DB6627"/>
    <w:rsid w:val="00E00584"/>
    <w:rsid w:val="00E02F71"/>
    <w:rsid w:val="00E27202"/>
    <w:rsid w:val="00E52734"/>
    <w:rsid w:val="00E6089A"/>
    <w:rsid w:val="00E65C6C"/>
    <w:rsid w:val="00E758BB"/>
    <w:rsid w:val="00E83580"/>
    <w:rsid w:val="00E86F1A"/>
    <w:rsid w:val="00EE6565"/>
    <w:rsid w:val="00EE7B26"/>
    <w:rsid w:val="00EF16A5"/>
    <w:rsid w:val="00F01520"/>
    <w:rsid w:val="00F10D35"/>
    <w:rsid w:val="00F1213A"/>
    <w:rsid w:val="00F1359D"/>
    <w:rsid w:val="00F147EF"/>
    <w:rsid w:val="00F23430"/>
    <w:rsid w:val="00F26AAA"/>
    <w:rsid w:val="00F315D8"/>
    <w:rsid w:val="00F47FC9"/>
    <w:rsid w:val="00F51A0B"/>
    <w:rsid w:val="00F617F3"/>
    <w:rsid w:val="00F70E45"/>
    <w:rsid w:val="00F80CAC"/>
    <w:rsid w:val="00F81601"/>
    <w:rsid w:val="00F93248"/>
    <w:rsid w:val="00FB61C9"/>
    <w:rsid w:val="00FC14AE"/>
    <w:rsid w:val="00FC20D2"/>
    <w:rsid w:val="00FE72BB"/>
    <w:rsid w:val="00FF588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38913"/>
    <o:shapelayout v:ext="edit">
      <o:idmap v:ext="edit" data="1"/>
    </o:shapelayout>
  </w:shapeDefaults>
  <w:decimalSymbol w:val=","/>
  <w:listSeparator w:val=";"/>
  <w14:docId w14:val="0634E2DB"/>
  <w15:chartTrackingRefBased/>
  <w15:docId w15:val="{2245705C-B66F-4C71-85C7-2224C239B7E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de-DE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iPriority="0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0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  <w:rsid w:val="005C7C2A"/>
    <w:pPr>
      <w:spacing w:after="0" w:line="240" w:lineRule="auto"/>
    </w:pPr>
    <w:rPr>
      <w:rFonts w:ascii="Arial" w:eastAsia="Times New Roman" w:hAnsi="Arial" w:cs="Times New Roman"/>
      <w:sz w:val="20"/>
      <w:szCs w:val="24"/>
      <w:lang w:eastAsia="de-DE"/>
    </w:rPr>
  </w:style>
  <w:style w:type="paragraph" w:styleId="berschrift1">
    <w:name w:val="heading 1"/>
    <w:basedOn w:val="Standard"/>
    <w:next w:val="Standard"/>
    <w:link w:val="berschrift1Zchn"/>
    <w:autoRedefine/>
    <w:uiPriority w:val="9"/>
    <w:qFormat/>
    <w:rsid w:val="0036610F"/>
    <w:pPr>
      <w:keepNext/>
      <w:numPr>
        <w:numId w:val="4"/>
      </w:numPr>
      <w:tabs>
        <w:tab w:val="left" w:pos="567"/>
      </w:tabs>
      <w:spacing w:before="240" w:after="60"/>
      <w:outlineLvl w:val="0"/>
    </w:pPr>
    <w:rPr>
      <w:rFonts w:cs="Arial"/>
      <w:b/>
      <w:bCs/>
      <w:kern w:val="32"/>
      <w:sz w:val="24"/>
      <w:szCs w:val="32"/>
    </w:rPr>
  </w:style>
  <w:style w:type="paragraph" w:styleId="berschrift2">
    <w:name w:val="heading 2"/>
    <w:basedOn w:val="Standard"/>
    <w:next w:val="Standard"/>
    <w:link w:val="berschrift2Zchn"/>
    <w:autoRedefine/>
    <w:uiPriority w:val="9"/>
    <w:unhideWhenUsed/>
    <w:qFormat/>
    <w:rsid w:val="005C7C2A"/>
    <w:pPr>
      <w:keepNext/>
      <w:numPr>
        <w:ilvl w:val="1"/>
        <w:numId w:val="1"/>
      </w:numPr>
      <w:tabs>
        <w:tab w:val="left" w:pos="425"/>
      </w:tabs>
      <w:spacing w:before="240" w:after="60"/>
      <w:outlineLvl w:val="1"/>
    </w:pPr>
    <w:rPr>
      <w:rFonts w:cs="Arial"/>
      <w:b/>
      <w:bCs/>
      <w:iCs/>
      <w:sz w:val="24"/>
      <w:szCs w:val="28"/>
    </w:rPr>
  </w:style>
  <w:style w:type="paragraph" w:styleId="berschrift3">
    <w:name w:val="heading 3"/>
    <w:basedOn w:val="Standard"/>
    <w:next w:val="Standard"/>
    <w:link w:val="berschrift3Zchn"/>
    <w:autoRedefine/>
    <w:uiPriority w:val="9"/>
    <w:unhideWhenUsed/>
    <w:qFormat/>
    <w:rsid w:val="005C7C2A"/>
    <w:pPr>
      <w:keepNext/>
      <w:numPr>
        <w:ilvl w:val="2"/>
        <w:numId w:val="1"/>
      </w:numPr>
      <w:spacing w:before="240" w:after="60"/>
      <w:outlineLvl w:val="2"/>
    </w:pPr>
    <w:rPr>
      <w:rFonts w:cs="Arial"/>
      <w:b/>
      <w:bCs/>
      <w:sz w:val="24"/>
      <w:szCs w:val="26"/>
    </w:rPr>
  </w:style>
  <w:style w:type="paragraph" w:styleId="berschrift4">
    <w:name w:val="heading 4"/>
    <w:basedOn w:val="Standard"/>
    <w:next w:val="Standard"/>
    <w:link w:val="berschrift4Zchn"/>
    <w:autoRedefine/>
    <w:uiPriority w:val="9"/>
    <w:unhideWhenUsed/>
    <w:qFormat/>
    <w:rsid w:val="005C7C2A"/>
    <w:pPr>
      <w:keepNext/>
      <w:numPr>
        <w:ilvl w:val="3"/>
        <w:numId w:val="1"/>
      </w:numPr>
      <w:tabs>
        <w:tab w:val="left" w:pos="425"/>
      </w:tabs>
      <w:spacing w:before="240" w:after="60"/>
      <w:outlineLvl w:val="3"/>
    </w:pPr>
    <w:rPr>
      <w:rFonts w:ascii="AvantGarde halb fett" w:hAnsi="AvantGarde halb fett"/>
      <w:bCs/>
      <w:sz w:val="24"/>
      <w:szCs w:val="28"/>
    </w:rPr>
  </w:style>
  <w:style w:type="paragraph" w:styleId="berschrift5">
    <w:name w:val="heading 5"/>
    <w:basedOn w:val="Standard"/>
    <w:next w:val="Standard"/>
    <w:link w:val="berschrift5Zchn"/>
    <w:autoRedefine/>
    <w:uiPriority w:val="9"/>
    <w:unhideWhenUsed/>
    <w:qFormat/>
    <w:rsid w:val="005C7C2A"/>
    <w:pPr>
      <w:numPr>
        <w:ilvl w:val="4"/>
        <w:numId w:val="1"/>
      </w:numPr>
      <w:tabs>
        <w:tab w:val="left" w:pos="624"/>
      </w:tabs>
      <w:spacing w:before="240" w:after="60"/>
      <w:outlineLvl w:val="4"/>
    </w:pPr>
    <w:rPr>
      <w:rFonts w:ascii="Helvetica leicht" w:hAnsi="Helvetica leicht"/>
      <w:bCs/>
      <w:iCs/>
      <w:szCs w:val="26"/>
    </w:rPr>
  </w:style>
  <w:style w:type="paragraph" w:styleId="berschrift6">
    <w:name w:val="heading 6"/>
    <w:basedOn w:val="Standard"/>
    <w:next w:val="Standard"/>
    <w:link w:val="berschrift6Zchn"/>
    <w:uiPriority w:val="9"/>
    <w:semiHidden/>
    <w:unhideWhenUsed/>
    <w:qFormat/>
    <w:rsid w:val="005C7C2A"/>
    <w:pPr>
      <w:numPr>
        <w:ilvl w:val="5"/>
        <w:numId w:val="1"/>
      </w:numPr>
      <w:spacing w:before="240" w:after="60"/>
      <w:ind w:left="4861"/>
      <w:outlineLvl w:val="5"/>
    </w:pPr>
    <w:rPr>
      <w:rFonts w:ascii="Calibri" w:hAnsi="Calibri"/>
      <w:b/>
      <w:bCs/>
      <w:szCs w:val="22"/>
    </w:rPr>
  </w:style>
  <w:style w:type="paragraph" w:styleId="berschrift7">
    <w:name w:val="heading 7"/>
    <w:basedOn w:val="Standard"/>
    <w:next w:val="Standard"/>
    <w:link w:val="berschrift7Zchn"/>
    <w:uiPriority w:val="9"/>
    <w:semiHidden/>
    <w:unhideWhenUsed/>
    <w:qFormat/>
    <w:rsid w:val="005C7C2A"/>
    <w:pPr>
      <w:numPr>
        <w:ilvl w:val="6"/>
        <w:numId w:val="1"/>
      </w:numPr>
      <w:spacing w:before="240" w:after="60"/>
      <w:ind w:left="5365"/>
      <w:outlineLvl w:val="6"/>
    </w:pPr>
    <w:rPr>
      <w:rFonts w:ascii="Calibri" w:hAnsi="Calibri"/>
      <w:sz w:val="24"/>
    </w:rPr>
  </w:style>
  <w:style w:type="paragraph" w:styleId="berschrift8">
    <w:name w:val="heading 8"/>
    <w:basedOn w:val="Standard"/>
    <w:next w:val="Standard"/>
    <w:link w:val="berschrift8Zchn"/>
    <w:uiPriority w:val="9"/>
    <w:semiHidden/>
    <w:unhideWhenUsed/>
    <w:qFormat/>
    <w:rsid w:val="005C7C2A"/>
    <w:pPr>
      <w:numPr>
        <w:ilvl w:val="7"/>
        <w:numId w:val="1"/>
      </w:numPr>
      <w:spacing w:before="240" w:after="60"/>
      <w:ind w:left="5869"/>
      <w:outlineLvl w:val="7"/>
    </w:pPr>
    <w:rPr>
      <w:rFonts w:ascii="Calibri" w:hAnsi="Calibri"/>
      <w:i/>
      <w:iCs/>
      <w:sz w:val="24"/>
    </w:rPr>
  </w:style>
  <w:style w:type="paragraph" w:styleId="berschrift9">
    <w:name w:val="heading 9"/>
    <w:basedOn w:val="Standard"/>
    <w:next w:val="Standard"/>
    <w:link w:val="berschrift9Zchn"/>
    <w:uiPriority w:val="9"/>
    <w:semiHidden/>
    <w:unhideWhenUsed/>
    <w:qFormat/>
    <w:rsid w:val="005C7C2A"/>
    <w:pPr>
      <w:numPr>
        <w:ilvl w:val="8"/>
        <w:numId w:val="1"/>
      </w:numPr>
      <w:spacing w:before="240" w:after="60"/>
      <w:ind w:left="6445"/>
      <w:outlineLvl w:val="8"/>
    </w:pPr>
    <w:rPr>
      <w:rFonts w:ascii="Cambria" w:hAnsi="Cambria"/>
      <w:szCs w:val="22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styleId="Kopfzeile">
    <w:name w:val="header"/>
    <w:basedOn w:val="Standard"/>
    <w:link w:val="KopfzeileZchn"/>
    <w:unhideWhenUsed/>
    <w:rsid w:val="005C7C2A"/>
    <w:pPr>
      <w:tabs>
        <w:tab w:val="center" w:pos="4536"/>
        <w:tab w:val="right" w:pos="9072"/>
      </w:tabs>
    </w:pPr>
  </w:style>
  <w:style w:type="character" w:customStyle="1" w:styleId="KopfzeileZchn">
    <w:name w:val="Kopfzeile Zchn"/>
    <w:basedOn w:val="Absatz-Standardschriftart"/>
    <w:link w:val="Kopfzeile"/>
    <w:rsid w:val="005C7C2A"/>
  </w:style>
  <w:style w:type="paragraph" w:styleId="Fuzeile">
    <w:name w:val="footer"/>
    <w:basedOn w:val="Standard"/>
    <w:link w:val="FuzeileZchn"/>
    <w:uiPriority w:val="99"/>
    <w:unhideWhenUsed/>
    <w:rsid w:val="00F147EF"/>
    <w:pPr>
      <w:tabs>
        <w:tab w:val="center" w:pos="4536"/>
        <w:tab w:val="right" w:pos="9072"/>
      </w:tabs>
    </w:pPr>
    <w:rPr>
      <w:sz w:val="16"/>
    </w:rPr>
  </w:style>
  <w:style w:type="character" w:customStyle="1" w:styleId="FuzeileZchn">
    <w:name w:val="Fußzeile Zchn"/>
    <w:basedOn w:val="Absatz-Standardschriftart"/>
    <w:link w:val="Fuzeile"/>
    <w:uiPriority w:val="99"/>
    <w:rsid w:val="00F147EF"/>
    <w:rPr>
      <w:rFonts w:ascii="Arial" w:eastAsia="Times New Roman" w:hAnsi="Arial" w:cs="Times New Roman"/>
      <w:sz w:val="16"/>
      <w:szCs w:val="24"/>
      <w:lang w:eastAsia="de-DE"/>
    </w:rPr>
  </w:style>
  <w:style w:type="character" w:customStyle="1" w:styleId="berschrift1Zchn">
    <w:name w:val="Überschrift 1 Zchn"/>
    <w:basedOn w:val="Absatz-Standardschriftart"/>
    <w:link w:val="berschrift1"/>
    <w:uiPriority w:val="9"/>
    <w:rsid w:val="0036610F"/>
    <w:rPr>
      <w:rFonts w:ascii="Arial" w:eastAsia="Times New Roman" w:hAnsi="Arial" w:cs="Arial"/>
      <w:b/>
      <w:bCs/>
      <w:kern w:val="32"/>
      <w:sz w:val="24"/>
      <w:szCs w:val="32"/>
      <w:lang w:eastAsia="de-DE"/>
    </w:rPr>
  </w:style>
  <w:style w:type="character" w:customStyle="1" w:styleId="berschrift2Zchn">
    <w:name w:val="Überschrift 2 Zchn"/>
    <w:basedOn w:val="Absatz-Standardschriftart"/>
    <w:link w:val="berschrift2"/>
    <w:uiPriority w:val="9"/>
    <w:rsid w:val="005C7C2A"/>
    <w:rPr>
      <w:rFonts w:ascii="Arial" w:eastAsia="Times New Roman" w:hAnsi="Arial" w:cs="Arial"/>
      <w:b/>
      <w:bCs/>
      <w:iCs/>
      <w:sz w:val="24"/>
      <w:szCs w:val="28"/>
      <w:lang w:eastAsia="de-DE"/>
    </w:rPr>
  </w:style>
  <w:style w:type="character" w:customStyle="1" w:styleId="berschrift3Zchn">
    <w:name w:val="Überschrift 3 Zchn"/>
    <w:basedOn w:val="Absatz-Standardschriftart"/>
    <w:link w:val="berschrift3"/>
    <w:uiPriority w:val="9"/>
    <w:rsid w:val="005C7C2A"/>
    <w:rPr>
      <w:rFonts w:ascii="Arial" w:eastAsia="Times New Roman" w:hAnsi="Arial" w:cs="Arial"/>
      <w:b/>
      <w:bCs/>
      <w:sz w:val="24"/>
      <w:szCs w:val="26"/>
      <w:lang w:eastAsia="de-DE"/>
    </w:rPr>
  </w:style>
  <w:style w:type="character" w:customStyle="1" w:styleId="berschrift4Zchn">
    <w:name w:val="Überschrift 4 Zchn"/>
    <w:basedOn w:val="Absatz-Standardschriftart"/>
    <w:link w:val="berschrift4"/>
    <w:uiPriority w:val="9"/>
    <w:rsid w:val="005C7C2A"/>
    <w:rPr>
      <w:rFonts w:ascii="AvantGarde halb fett" w:eastAsia="Times New Roman" w:hAnsi="AvantGarde halb fett" w:cs="Times New Roman"/>
      <w:bCs/>
      <w:sz w:val="24"/>
      <w:szCs w:val="28"/>
      <w:lang w:eastAsia="de-DE"/>
    </w:rPr>
  </w:style>
  <w:style w:type="character" w:customStyle="1" w:styleId="berschrift5Zchn">
    <w:name w:val="Überschrift 5 Zchn"/>
    <w:basedOn w:val="Absatz-Standardschriftart"/>
    <w:link w:val="berschrift5"/>
    <w:uiPriority w:val="9"/>
    <w:rsid w:val="005C7C2A"/>
    <w:rPr>
      <w:rFonts w:ascii="Helvetica leicht" w:eastAsia="Times New Roman" w:hAnsi="Helvetica leicht" w:cs="Times New Roman"/>
      <w:bCs/>
      <w:iCs/>
      <w:sz w:val="20"/>
      <w:szCs w:val="26"/>
      <w:lang w:eastAsia="de-DE"/>
    </w:rPr>
  </w:style>
  <w:style w:type="character" w:customStyle="1" w:styleId="berschrift6Zchn">
    <w:name w:val="Überschrift 6 Zchn"/>
    <w:basedOn w:val="Absatz-Standardschriftart"/>
    <w:link w:val="berschrift6"/>
    <w:uiPriority w:val="9"/>
    <w:semiHidden/>
    <w:rsid w:val="005C7C2A"/>
    <w:rPr>
      <w:rFonts w:ascii="Calibri" w:eastAsia="Times New Roman" w:hAnsi="Calibri" w:cs="Times New Roman"/>
      <w:b/>
      <w:bCs/>
      <w:sz w:val="20"/>
      <w:lang w:eastAsia="de-DE"/>
    </w:rPr>
  </w:style>
  <w:style w:type="character" w:customStyle="1" w:styleId="berschrift7Zchn">
    <w:name w:val="Überschrift 7 Zchn"/>
    <w:basedOn w:val="Absatz-Standardschriftart"/>
    <w:link w:val="berschrift7"/>
    <w:uiPriority w:val="9"/>
    <w:semiHidden/>
    <w:rsid w:val="005C7C2A"/>
    <w:rPr>
      <w:rFonts w:ascii="Calibri" w:eastAsia="Times New Roman" w:hAnsi="Calibri" w:cs="Times New Roman"/>
      <w:sz w:val="24"/>
      <w:szCs w:val="24"/>
      <w:lang w:eastAsia="de-DE"/>
    </w:rPr>
  </w:style>
  <w:style w:type="character" w:customStyle="1" w:styleId="berschrift8Zchn">
    <w:name w:val="Überschrift 8 Zchn"/>
    <w:basedOn w:val="Absatz-Standardschriftart"/>
    <w:link w:val="berschrift8"/>
    <w:uiPriority w:val="9"/>
    <w:semiHidden/>
    <w:rsid w:val="005C7C2A"/>
    <w:rPr>
      <w:rFonts w:ascii="Calibri" w:eastAsia="Times New Roman" w:hAnsi="Calibri" w:cs="Times New Roman"/>
      <w:i/>
      <w:iCs/>
      <w:sz w:val="24"/>
      <w:szCs w:val="24"/>
      <w:lang w:eastAsia="de-DE"/>
    </w:rPr>
  </w:style>
  <w:style w:type="character" w:customStyle="1" w:styleId="berschrift9Zchn">
    <w:name w:val="Überschrift 9 Zchn"/>
    <w:basedOn w:val="Absatz-Standardschriftart"/>
    <w:link w:val="berschrift9"/>
    <w:uiPriority w:val="9"/>
    <w:semiHidden/>
    <w:rsid w:val="005C7C2A"/>
    <w:rPr>
      <w:rFonts w:ascii="Cambria" w:eastAsia="Times New Roman" w:hAnsi="Cambria" w:cs="Times New Roman"/>
      <w:sz w:val="20"/>
      <w:lang w:eastAsia="de-DE"/>
    </w:rPr>
  </w:style>
  <w:style w:type="character" w:styleId="Kommentarzeichen">
    <w:name w:val="annotation reference"/>
    <w:basedOn w:val="Absatz-Standardschriftart"/>
    <w:unhideWhenUsed/>
    <w:rsid w:val="005C7C2A"/>
    <w:rPr>
      <w:sz w:val="16"/>
      <w:szCs w:val="16"/>
    </w:rPr>
  </w:style>
  <w:style w:type="paragraph" w:customStyle="1" w:styleId="Text">
    <w:name w:val="Text"/>
    <w:basedOn w:val="Standard"/>
    <w:rsid w:val="00F93248"/>
    <w:pPr>
      <w:spacing w:before="120" w:after="120"/>
    </w:pPr>
    <w:rPr>
      <w:szCs w:val="20"/>
    </w:rPr>
  </w:style>
  <w:style w:type="paragraph" w:styleId="Kommentartext">
    <w:name w:val="annotation text"/>
    <w:basedOn w:val="Standard"/>
    <w:link w:val="KommentartextZchn"/>
    <w:unhideWhenUsed/>
    <w:rsid w:val="005C7C2A"/>
    <w:rPr>
      <w:szCs w:val="20"/>
    </w:rPr>
  </w:style>
  <w:style w:type="character" w:customStyle="1" w:styleId="KommentartextZchn">
    <w:name w:val="Kommentartext Zchn"/>
    <w:basedOn w:val="Absatz-Standardschriftart"/>
    <w:link w:val="Kommentartext"/>
    <w:rsid w:val="005C7C2A"/>
    <w:rPr>
      <w:rFonts w:ascii="Arial" w:eastAsia="Times New Roman" w:hAnsi="Arial" w:cs="Times New Roman"/>
      <w:sz w:val="20"/>
      <w:szCs w:val="20"/>
      <w:lang w:eastAsia="de-DE"/>
    </w:rPr>
  </w:style>
  <w:style w:type="character" w:styleId="Hyperlink">
    <w:name w:val="Hyperlink"/>
    <w:basedOn w:val="Absatz-Standardschriftart"/>
    <w:uiPriority w:val="99"/>
    <w:rsid w:val="005C7C2A"/>
    <w:rPr>
      <w:i w:val="0"/>
      <w:color w:val="0000FF"/>
      <w:u w:val="single"/>
    </w:rPr>
  </w:style>
  <w:style w:type="paragraph" w:customStyle="1" w:styleId="TextTabellen">
    <w:name w:val="Text Tabellen"/>
    <w:basedOn w:val="Text"/>
    <w:rsid w:val="005C7C2A"/>
    <w:rPr>
      <w:b/>
    </w:rPr>
  </w:style>
  <w:style w:type="paragraph" w:styleId="Listenabsatz">
    <w:name w:val="List Paragraph"/>
    <w:basedOn w:val="Text"/>
    <w:uiPriority w:val="34"/>
    <w:qFormat/>
    <w:rsid w:val="005C7C2A"/>
    <w:pPr>
      <w:numPr>
        <w:numId w:val="2"/>
      </w:numPr>
    </w:pPr>
  </w:style>
  <w:style w:type="table" w:styleId="Tabellenraster">
    <w:name w:val="Table Grid"/>
    <w:basedOn w:val="NormaleTabelle"/>
    <w:uiPriority w:val="59"/>
    <w:rsid w:val="005C7C2A"/>
    <w:pPr>
      <w:spacing w:after="0" w:line="240" w:lineRule="auto"/>
    </w:pPr>
    <w:rPr>
      <w:rFonts w:ascii="Calibri" w:eastAsia="Calibri" w:hAnsi="Calibri" w:cs="Times New Roman"/>
    </w:rPr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paragraph" w:customStyle="1" w:styleId="TextTabelle8">
    <w:name w:val="Text Tabelle 8"/>
    <w:basedOn w:val="Text"/>
    <w:qFormat/>
    <w:rsid w:val="005C7C2A"/>
    <w:rPr>
      <w:sz w:val="16"/>
      <w:szCs w:val="16"/>
    </w:rPr>
  </w:style>
  <w:style w:type="paragraph" w:styleId="Sprechblasentext">
    <w:name w:val="Balloon Text"/>
    <w:basedOn w:val="Standard"/>
    <w:link w:val="SprechblasentextZchn"/>
    <w:uiPriority w:val="99"/>
    <w:semiHidden/>
    <w:unhideWhenUsed/>
    <w:rsid w:val="005C7C2A"/>
    <w:rPr>
      <w:rFonts w:ascii="Segoe UI" w:hAnsi="Segoe UI" w:cs="Segoe UI"/>
      <w:sz w:val="18"/>
      <w:szCs w:val="18"/>
    </w:rPr>
  </w:style>
  <w:style w:type="character" w:customStyle="1" w:styleId="SprechblasentextZchn">
    <w:name w:val="Sprechblasentext Zchn"/>
    <w:basedOn w:val="Absatz-Standardschriftart"/>
    <w:link w:val="Sprechblasentext"/>
    <w:uiPriority w:val="99"/>
    <w:semiHidden/>
    <w:rsid w:val="005C7C2A"/>
    <w:rPr>
      <w:rFonts w:ascii="Segoe UI" w:eastAsia="Times New Roman" w:hAnsi="Segoe UI" w:cs="Segoe UI"/>
      <w:sz w:val="18"/>
      <w:szCs w:val="18"/>
      <w:lang w:eastAsia="de-DE"/>
    </w:rPr>
  </w:style>
  <w:style w:type="paragraph" w:customStyle="1" w:styleId="TextBullets">
    <w:name w:val="Text Bullets"/>
    <w:basedOn w:val="Standard"/>
    <w:rsid w:val="0036610F"/>
    <w:pPr>
      <w:numPr>
        <w:numId w:val="3"/>
      </w:numPr>
      <w:tabs>
        <w:tab w:val="clear" w:pos="360"/>
      </w:tabs>
      <w:spacing w:line="200" w:lineRule="exact"/>
    </w:pPr>
    <w:rPr>
      <w:sz w:val="18"/>
    </w:rPr>
  </w:style>
  <w:style w:type="paragraph" w:customStyle="1" w:styleId="Headline">
    <w:name w:val="Headline"/>
    <w:autoRedefine/>
    <w:qFormat/>
    <w:rsid w:val="002E1E0A"/>
    <w:pPr>
      <w:autoSpaceDE w:val="0"/>
      <w:autoSpaceDN w:val="0"/>
      <w:adjustRightInd w:val="0"/>
      <w:spacing w:after="0" w:line="240" w:lineRule="auto"/>
    </w:pPr>
    <w:rPr>
      <w:rFonts w:ascii="AvantGarde halb fett" w:eastAsia="Times New Roman" w:hAnsi="AvantGarde halb fett" w:cs="Times New Roman"/>
      <w:sz w:val="28"/>
      <w:szCs w:val="18"/>
      <w:lang w:eastAsia="de-DE"/>
    </w:rPr>
  </w:style>
  <w:style w:type="paragraph" w:customStyle="1" w:styleId="Listemark1">
    <w:name w:val="Liste mark 1"/>
    <w:rsid w:val="002E1E0A"/>
    <w:pPr>
      <w:numPr>
        <w:numId w:val="6"/>
      </w:numPr>
      <w:autoSpaceDE w:val="0"/>
      <w:autoSpaceDN w:val="0"/>
      <w:adjustRightInd w:val="0"/>
      <w:spacing w:before="100" w:beforeAutospacing="1" w:after="100" w:afterAutospacing="1" w:line="240" w:lineRule="auto"/>
    </w:pPr>
    <w:rPr>
      <w:rFonts w:ascii="Arial" w:eastAsia="Times New Roman" w:hAnsi="Arial" w:cs="Times New Roman"/>
      <w:color w:val="000000"/>
      <w:lang w:eastAsia="de-DE"/>
    </w:rPr>
  </w:style>
  <w:style w:type="paragraph" w:styleId="NurText">
    <w:name w:val="Plain Text"/>
    <w:basedOn w:val="Standard"/>
    <w:link w:val="NurTextZchn"/>
    <w:uiPriority w:val="99"/>
    <w:semiHidden/>
    <w:unhideWhenUsed/>
    <w:rsid w:val="002E1E0A"/>
    <w:rPr>
      <w:rFonts w:eastAsiaTheme="minorHAnsi" w:cs="Arial"/>
      <w:color w:val="0D0D0D" w:themeColor="text1" w:themeTint="F2"/>
      <w:szCs w:val="20"/>
      <w:lang w:eastAsia="en-US"/>
    </w:rPr>
  </w:style>
  <w:style w:type="character" w:customStyle="1" w:styleId="NurTextZchn">
    <w:name w:val="Nur Text Zchn"/>
    <w:basedOn w:val="Absatz-Standardschriftart"/>
    <w:link w:val="NurText"/>
    <w:uiPriority w:val="99"/>
    <w:semiHidden/>
    <w:rsid w:val="002E1E0A"/>
    <w:rPr>
      <w:rFonts w:ascii="Arial" w:hAnsi="Arial" w:cs="Arial"/>
      <w:color w:val="0D0D0D" w:themeColor="text1" w:themeTint="F2"/>
      <w:sz w:val="20"/>
      <w:szCs w:val="20"/>
    </w:rPr>
  </w:style>
  <w:style w:type="paragraph" w:customStyle="1" w:styleId="Listemark3">
    <w:name w:val="Liste mark 3"/>
    <w:basedOn w:val="Listemark1"/>
    <w:rsid w:val="00495AB1"/>
    <w:pPr>
      <w:numPr>
        <w:numId w:val="9"/>
      </w:numPr>
    </w:pPr>
  </w:style>
  <w:style w:type="paragraph" w:styleId="Kommentarthema">
    <w:name w:val="annotation subject"/>
    <w:basedOn w:val="Kommentartext"/>
    <w:next w:val="Kommentartext"/>
    <w:link w:val="KommentarthemaZchn"/>
    <w:uiPriority w:val="99"/>
    <w:semiHidden/>
    <w:unhideWhenUsed/>
    <w:rsid w:val="001D6E6B"/>
    <w:rPr>
      <w:b/>
      <w:bCs/>
    </w:rPr>
  </w:style>
  <w:style w:type="character" w:customStyle="1" w:styleId="KommentarthemaZchn">
    <w:name w:val="Kommentarthema Zchn"/>
    <w:basedOn w:val="KommentartextZchn"/>
    <w:link w:val="Kommentarthema"/>
    <w:uiPriority w:val="99"/>
    <w:semiHidden/>
    <w:rsid w:val="001D6E6B"/>
    <w:rPr>
      <w:rFonts w:ascii="Arial" w:eastAsia="Times New Roman" w:hAnsi="Arial" w:cs="Times New Roman"/>
      <w:b/>
      <w:bCs/>
      <w:sz w:val="20"/>
      <w:szCs w:val="20"/>
      <w:lang w:eastAsia="de-DE"/>
    </w:rPr>
  </w:style>
  <w:style w:type="character" w:customStyle="1" w:styleId="n">
    <w:name w:val="n"/>
    <w:basedOn w:val="Absatz-Standardschriftart"/>
    <w:rsid w:val="007A4A11"/>
  </w:style>
  <w:style w:type="paragraph" w:styleId="berarbeitung">
    <w:name w:val="Revision"/>
    <w:hidden/>
    <w:uiPriority w:val="99"/>
    <w:semiHidden/>
    <w:rsid w:val="00047C1C"/>
    <w:pPr>
      <w:spacing w:after="0" w:line="240" w:lineRule="auto"/>
    </w:pPr>
    <w:rPr>
      <w:rFonts w:ascii="Arial" w:eastAsia="Times New Roman" w:hAnsi="Arial" w:cs="Times New Roman"/>
      <w:sz w:val="20"/>
      <w:szCs w:val="24"/>
      <w:lang w:eastAsia="de-D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2.xml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footer" Target="footer3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footnotes" Target="footnotes.xml"/><Relationship Id="rId19" Type="http://schemas.openxmlformats.org/officeDocument/2006/relationships/glossaryDocument" Target="glossary/document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9989F61AF33149B5BE11224B1F9B47B6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40439435-1849-4F8F-B5E4-2D647123C687}"/>
      </w:docPartPr>
      <w:docPartBody>
        <w:p w:rsidR="0027753E" w:rsidRDefault="003F5B31" w:rsidP="003F5B31">
          <w:pPr>
            <w:pStyle w:val="9989F61AF33149B5BE11224B1F9B47B6"/>
          </w:pPr>
          <w:r w:rsidRPr="005561CA">
            <w:rPr>
              <w:rStyle w:val="Platzhaltertext"/>
            </w:rPr>
            <w:t>[Betreff]</w:t>
          </w:r>
        </w:p>
      </w:docPartBody>
    </w:docPart>
    <w:docPart>
      <w:docPartPr>
        <w:name w:val="513F195C798A4F36AA49F4E6232E4B97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28C5F8BA-FED4-4286-B8B5-2917B97C7F62}"/>
      </w:docPartPr>
      <w:docPartBody>
        <w:p w:rsidR="0027753E" w:rsidRDefault="003F5B31" w:rsidP="003F5B31">
          <w:pPr>
            <w:pStyle w:val="513F195C798A4F36AA49F4E6232E4B97"/>
          </w:pPr>
          <w:r w:rsidRPr="005561CA">
            <w:rPr>
              <w:rStyle w:val="Platzhaltertext"/>
            </w:rPr>
            <w:t>[Titel]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vantGarde halb fett">
    <w:altName w:val="Calibri"/>
    <w:charset w:val="00"/>
    <w:family w:val="auto"/>
    <w:pitch w:val="variable"/>
    <w:sig w:usb0="A000002F" w:usb1="1000004A" w:usb2="00000000" w:usb3="00000000" w:csb0="00000093" w:csb1="00000000"/>
  </w:font>
  <w:font w:name="Helvetica leicht">
    <w:altName w:val="Arial"/>
    <w:charset w:val="00"/>
    <w:family w:val="auto"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inkAnnotations="0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3F5B31"/>
    <w:rsid w:val="001B582C"/>
    <w:rsid w:val="001C66F4"/>
    <w:rsid w:val="001D2133"/>
    <w:rsid w:val="001F63BE"/>
    <w:rsid w:val="00212DF8"/>
    <w:rsid w:val="00266187"/>
    <w:rsid w:val="0027753E"/>
    <w:rsid w:val="003834B7"/>
    <w:rsid w:val="003F5B31"/>
    <w:rsid w:val="004260EA"/>
    <w:rsid w:val="00517213"/>
    <w:rsid w:val="0059515B"/>
    <w:rsid w:val="005E446F"/>
    <w:rsid w:val="00710F9E"/>
    <w:rsid w:val="00722F9A"/>
    <w:rsid w:val="007461C0"/>
    <w:rsid w:val="008154D5"/>
    <w:rsid w:val="00852447"/>
    <w:rsid w:val="0086029D"/>
    <w:rsid w:val="008C52E4"/>
    <w:rsid w:val="009019A3"/>
    <w:rsid w:val="00A37875"/>
    <w:rsid w:val="00A8693A"/>
    <w:rsid w:val="00C33C5F"/>
    <w:rsid w:val="00D05D4A"/>
    <w:rsid w:val="00D7402F"/>
    <w:rsid w:val="00DB6627"/>
    <w:rsid w:val="00E14027"/>
    <w:rsid w:val="00F130D9"/>
    <w:rsid w:val="00F70E45"/>
    <w:rsid w:val="00FC1AA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de-DE" w:eastAsia="de-D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styleId="Platzhaltertext">
    <w:name w:val="Placeholder Text"/>
    <w:basedOn w:val="Absatz-Standardschriftart"/>
    <w:uiPriority w:val="99"/>
    <w:semiHidden/>
    <w:rsid w:val="003F5B31"/>
    <w:rPr>
      <w:color w:val="808080"/>
    </w:rPr>
  </w:style>
  <w:style w:type="paragraph" w:customStyle="1" w:styleId="9989F61AF33149B5BE11224B1F9B47B6">
    <w:name w:val="9989F61AF33149B5BE11224B1F9B47B6"/>
    <w:rsid w:val="003F5B31"/>
  </w:style>
  <w:style w:type="paragraph" w:customStyle="1" w:styleId="513F195C798A4F36AA49F4E6232E4B97">
    <w:name w:val="513F195C798A4F36AA49F4E6232E4B97"/>
    <w:rsid w:val="003F5B31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tns:customPropertyEditors xmlns:tns="http://schemas.microsoft.com/office/2006/customDocumentInformationPanel">
  <tns:showOnOpen>false</tns:showOnOpen>
  <tns:defaultPropertyEditorNamespace>Standardeigenschaften</tns:defaultPropertyEditorNamespace>
</tns:customPropertyEditor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Projektbibliothek Dokument" ma:contentTypeID="0x010100E65520829C044D71A30CF51927CFE119002762D1F7FD942E48A031AB00E28E99D8" ma:contentTypeVersion="0" ma:contentTypeDescription="" ma:contentTypeScope="" ma:versionID="385b3e34f86bfac47ebcd06bef363ad3">
  <xsd:schema xmlns:xsd="http://www.w3.org/2001/XMLSchema" xmlns:xs="http://www.w3.org/2001/XMLSchema" xmlns:p="http://schemas.microsoft.com/office/2006/metadata/properties" xmlns:ns2="f18553e4-0ef6-4dd1-9e08-53b2286d7b98" xmlns:ns3="D5A23DFB-E48D-41C0-955F-DF926C0FE128" targetNamespace="http://schemas.microsoft.com/office/2006/metadata/properties" ma:root="true" ma:fieldsID="82e3e2a85b7b4131603596aa01dc5a21" ns2:_="" ns3:_="">
    <xsd:import namespace="f18553e4-0ef6-4dd1-9e08-53b2286d7b98"/>
    <xsd:import namespace="D5A23DFB-E48D-41C0-955F-DF926C0FE128"/>
    <xsd:element name="properties">
      <xsd:complexType>
        <xsd:sequence>
          <xsd:element name="documentManagement">
            <xsd:complexType>
              <xsd:all>
                <xsd:element ref="ns2:Vgv_Phase" minOccurs="0"/>
                <xsd:element ref="ns3:Vgv_Them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18553e4-0ef6-4dd1-9e08-53b2286d7b98" elementFormDefault="qualified">
    <xsd:import namespace="http://schemas.microsoft.com/office/2006/documentManagement/types"/>
    <xsd:import namespace="http://schemas.microsoft.com/office/infopath/2007/PartnerControls"/>
    <xsd:element name="Vgv_Phase" ma:index="8" nillable="true" ma:displayName="Phase" ma:format="Dropdown" ma:internalName="Vgv_Phase">
      <xsd:simpleType>
        <xsd:restriction base="dms:Choice">
          <xsd:enumeration value="1 Markterkundung"/>
          <xsd:enumeration value="2 Vorbereitung Vergabeverfahren"/>
          <xsd:enumeration value="3 Marktansprache"/>
          <xsd:enumeration value="4 Wertung + Zuschlag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5A23DFB-E48D-41C0-955F-DF926C0FE128" elementFormDefault="qualified">
    <xsd:import namespace="http://schemas.microsoft.com/office/2006/documentManagement/types"/>
    <xsd:import namespace="http://schemas.microsoft.com/office/infopath/2007/PartnerControls"/>
    <xsd:element name="Vgv_Thema" ma:index="9" nillable="true" ma:displayName="Thema" ma:format="Dropdown" ma:internalName="Thema">
      <xsd:simpleType>
        <xsd:restriction base="dms:Choic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gv_Thema xmlns="D5A23DFB-E48D-41C0-955F-DF926C0FE128" xsi:nil="true"/>
    <Vgv_Phase xmlns="f18553e4-0ef6-4dd1-9e08-53b2286d7b98">3 Marktansprache</Vgv_Phase>
  </documentManagement>
</p:properties>
</file>

<file path=customXml/item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CC411DE5-A7F8-48C1-AE11-39D77545B879}">
  <ds:schemaRefs>
    <ds:schemaRef ds:uri="http://schemas.microsoft.com/office/2006/customDocumentInformationPanel"/>
  </ds:schemaRefs>
</ds:datastoreItem>
</file>

<file path=customXml/itemProps2.xml><?xml version="1.0" encoding="utf-8"?>
<ds:datastoreItem xmlns:ds="http://schemas.openxmlformats.org/officeDocument/2006/customXml" ds:itemID="{652587AB-E66A-422B-A8D6-FA9499B1DD8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4025B18-8AC8-4051-9EB0-F89AB916E85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18553e4-0ef6-4dd1-9e08-53b2286d7b98"/>
    <ds:schemaRef ds:uri="D5A23DFB-E48D-41C0-955F-DF926C0FE12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ED2CFC28-0E13-4885-9B53-82567CEADA87}">
  <ds:schemaRefs>
    <ds:schemaRef ds:uri="http://www.w3.org/XML/1998/namespace"/>
    <ds:schemaRef ds:uri="http://schemas.microsoft.com/office/2006/documentManagement/types"/>
    <ds:schemaRef ds:uri="f18553e4-0ef6-4dd1-9e08-53b2286d7b98"/>
    <ds:schemaRef ds:uri="http://schemas.microsoft.com/office/infopath/2007/PartnerControls"/>
    <ds:schemaRef ds:uri="D5A23DFB-E48D-41C0-955F-DF926C0FE128"/>
    <ds:schemaRef ds:uri="http://purl.org/dc/terms/"/>
    <ds:schemaRef ds:uri="http://purl.org/dc/dcmitype/"/>
    <ds:schemaRef ds:uri="http://schemas.openxmlformats.org/package/2006/metadata/core-properties"/>
    <ds:schemaRef ds:uri="http://schemas.microsoft.com/office/2006/metadata/properties"/>
    <ds:schemaRef ds:uri="http://purl.org/dc/elements/1.1/"/>
  </ds:schemaRefs>
</ds:datastoreItem>
</file>

<file path=customXml/itemProps5.xml><?xml version="1.0" encoding="utf-8"?>
<ds:datastoreItem xmlns:ds="http://schemas.openxmlformats.org/officeDocument/2006/customXml" ds:itemID="{F1358DB7-D1AD-4F4B-B24E-3BBDD9D91CD8}">
  <ds:schemaRefs>
    <ds:schemaRef ds:uri="http://schemas.openxmlformats.org/officeDocument/2006/bibliography"/>
  </ds:schemaRefs>
</ds:datastoreItem>
</file>

<file path=docMetadata/LabelInfo.xml><?xml version="1.0" encoding="utf-8"?>
<clbl:labelList xmlns:clbl="http://schemas.microsoft.com/office/2020/mipLabelMetadata">
  <clbl:label id="{a48f69af-3265-4c12-b1e3-f63a8696e71d}" enabled="1" method="Privileged" siteId="{777634b8-6549-48dd-89f9-71c677fea243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17</Pages>
  <Words>2383</Words>
  <Characters>15019</Characters>
  <Application>Microsoft Office Word</Application>
  <DocSecurity>0</DocSecurity>
  <Lines>125</Lines>
  <Paragraphs>34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>MFT-Lösung</vt:lpstr>
    </vt:vector>
  </TitlesOfParts>
  <Company>Techniker Krankenkasse</Company>
  <LinksUpToDate>false</LinksUpToDate>
  <CharactersWithSpaces>17368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MFT-Lösung</dc:title>
  <dc:subject>25-08734</dc:subject>
  <cp:keywords>Eigenerklärung zur Eignung</cp:keywords>
  <dc:description>-keine Angabe einpflegen-</dc:description>
  <cp:revision>4</cp:revision>
  <cp:lastPrinted>2026-05-13T10:54:00Z</cp:lastPrinted>
  <dcterms:created xsi:type="dcterms:W3CDTF">2026-05-13T08:27:00Z</dcterms:created>
  <dcterms:modified xsi:type="dcterms:W3CDTF">2026-05-13T10:54:00Z</dcterms:modified>
  <cp:category>-keine Angabe einpflegen-</cp:category>
  <cp:contentStatus>-keine Angabe einpflegen-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0x010100E65520829C044D71A30CF51927CFE119002762D1F7FD942E48A031AB00E28E99D8</vt:lpwstr>
  </property>
  <property fmtid="{D5CDD505-2E9C-101B-9397-08002B2CF9AE}" pid="3" name="TK-Unterthema">
    <vt:lpwstr/>
  </property>
  <property fmtid="{D5CDD505-2E9C-101B-9397-08002B2CF9AE}" pid="4" name="TK-Kategorie">
    <vt:lpwstr>75;#02_Vergabeunterlagen|404cba32-b76a-45f6-bd10-0762cd06b5d1</vt:lpwstr>
  </property>
  <property fmtid="{D5CDD505-2E9C-101B-9397-08002B2CF9AE}" pid="5" name="TK-Thema">
    <vt:lpwstr/>
  </property>
  <property fmtid="{D5CDD505-2E9C-101B-9397-08002B2CF9AE}" pid="6" name="TaxKeyword">
    <vt:lpwstr>11;#Eigenerklärung zur Eignung|e9d961d9-2f15-489d-8475-c7f0ad103414</vt:lpwstr>
  </property>
  <property fmtid="{D5CDD505-2E9C-101B-9397-08002B2CF9AE}" pid="7" name="MSIP_Label_a48f69af-3265-4c12-b1e3-f63a8696e71d_Enabled">
    <vt:lpwstr>true</vt:lpwstr>
  </property>
  <property fmtid="{D5CDD505-2E9C-101B-9397-08002B2CF9AE}" pid="8" name="MSIP_Label_a48f69af-3265-4c12-b1e3-f63a8696e71d_SetDate">
    <vt:lpwstr>2023-07-06T09:36:38Z</vt:lpwstr>
  </property>
  <property fmtid="{D5CDD505-2E9C-101B-9397-08002B2CF9AE}" pid="9" name="MSIP_Label_a48f69af-3265-4c12-b1e3-f63a8696e71d_Method">
    <vt:lpwstr>Privileged</vt:lpwstr>
  </property>
  <property fmtid="{D5CDD505-2E9C-101B-9397-08002B2CF9AE}" pid="10" name="MSIP_Label_a48f69af-3265-4c12-b1e3-f63a8696e71d_Name">
    <vt:lpwstr>Nur für den Dienstgebrauch</vt:lpwstr>
  </property>
  <property fmtid="{D5CDD505-2E9C-101B-9397-08002B2CF9AE}" pid="11" name="MSIP_Label_a48f69af-3265-4c12-b1e3-f63a8696e71d_SiteId">
    <vt:lpwstr>777634b8-6549-48dd-89f9-71c677fea243</vt:lpwstr>
  </property>
  <property fmtid="{D5CDD505-2E9C-101B-9397-08002B2CF9AE}" pid="12" name="MSIP_Label_a48f69af-3265-4c12-b1e3-f63a8696e71d_ActionId">
    <vt:lpwstr>7f626764-555c-4a4c-a75c-13e3c6a67a3f</vt:lpwstr>
  </property>
  <property fmtid="{D5CDD505-2E9C-101B-9397-08002B2CF9AE}" pid="13" name="MSIP_Label_a48f69af-3265-4c12-b1e3-f63a8696e71d_ContentBits">
    <vt:lpwstr>0</vt:lpwstr>
  </property>
  <property fmtid="{D5CDD505-2E9C-101B-9397-08002B2CF9AE}" pid="14" name="Kategorie">
    <vt:lpwstr>8;#Vergabeunterlagen|a0e03506-1542-47f6-a34b-54aeef80ff37</vt:lpwstr>
  </property>
  <property fmtid="{D5CDD505-2E9C-101B-9397-08002B2CF9AE}" pid="15" name="Thema">
    <vt:lpwstr>51;#Vergabeunterlagen|d2305694-ed83-483e-b305-bffc079f7bf1</vt:lpwstr>
  </property>
</Properties>
</file>